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290" r:id="rId5"/>
    <p:sldId id="256" r:id="rId6"/>
    <p:sldId id="270" r:id="rId7"/>
    <p:sldId id="257" r:id="rId8"/>
    <p:sldId id="258" r:id="rId9"/>
    <p:sldId id="259" r:id="rId10"/>
    <p:sldId id="262" r:id="rId11"/>
    <p:sldId id="263" r:id="rId12"/>
    <p:sldId id="264" r:id="rId13"/>
    <p:sldId id="265" r:id="rId14"/>
    <p:sldId id="266" r:id="rId15"/>
    <p:sldId id="269" r:id="rId16"/>
    <p:sldId id="267" r:id="rId17"/>
    <p:sldId id="260" r:id="rId18"/>
    <p:sldId id="271" r:id="rId19"/>
    <p:sldId id="272" r:id="rId20"/>
    <p:sldId id="273" r:id="rId21"/>
    <p:sldId id="274" r:id="rId22"/>
    <p:sldId id="276" r:id="rId23"/>
    <p:sldId id="277" r:id="rId24"/>
    <p:sldId id="278" r:id="rId25"/>
    <p:sldId id="287" r:id="rId26"/>
    <p:sldId id="284" r:id="rId27"/>
    <p:sldId id="280" r:id="rId28"/>
    <p:sldId id="288" r:id="rId29"/>
    <p:sldId id="281" r:id="rId30"/>
    <p:sldId id="286" r:id="rId31"/>
    <p:sldId id="282" r:id="rId32"/>
    <p:sldId id="28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BE056C-BE25-44D7-B153-753DB8CC0B01}" v="66" dt="2026-04-13T21:03:44.9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2" d="100"/>
          <a:sy n="102" d="100"/>
        </p:scale>
        <p:origin x="13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2F2260-4BBD-4AE4-B92A-CEC74FBE8E2F}" type="datetimeFigureOut">
              <a:rPr lang="en-US" smtClean="0"/>
              <a:t>4/20/2026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4C9534-1E3D-47AB-BBC2-61D34A97B6C6}" type="slidenum">
              <a:rPr lang="en-US" smtClean="0"/>
              <a:t>‹#›</a:t>
            </a:fld>
            <a:endParaRPr lang="en-US"/>
          </a:p>
        </p:txBody>
      </p:sp>
    </p:spTree>
    <p:extLst>
      <p:ext uri="{BB962C8B-B14F-4D97-AF65-F5344CB8AC3E}">
        <p14:creationId xmlns:p14="http://schemas.microsoft.com/office/powerpoint/2010/main" val="1446615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6FF95-6833-C73C-0A49-1A5BB5F0BA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429DF4-0D82-6D27-F5E5-F313A0625B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2A21B1-C140-340A-C567-76B5BA8F2A76}"/>
              </a:ext>
            </a:extLst>
          </p:cNvPr>
          <p:cNvSpPr>
            <a:spLocks noGrp="1"/>
          </p:cNvSpPr>
          <p:nvPr>
            <p:ph type="dt" sz="half" idx="10"/>
          </p:nvPr>
        </p:nvSpPr>
        <p:spPr/>
        <p:txBody>
          <a:bodyPr/>
          <a:lstStyle/>
          <a:p>
            <a:fld id="{20997897-0EA8-4739-BAA8-B085B1C29666}" type="datetimeFigureOut">
              <a:rPr lang="en-US" smtClean="0"/>
              <a:t>4/20/2026</a:t>
            </a:fld>
            <a:endParaRPr lang="en-US"/>
          </a:p>
        </p:txBody>
      </p:sp>
      <p:sp>
        <p:nvSpPr>
          <p:cNvPr id="5" name="Footer Placeholder 4">
            <a:extLst>
              <a:ext uri="{FF2B5EF4-FFF2-40B4-BE49-F238E27FC236}">
                <a16:creationId xmlns:a16="http://schemas.microsoft.com/office/drawing/2014/main" id="{35E8591D-A2EB-5042-CC5E-675CC65659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9BFEFE-1D4F-FAC3-C5F4-1F366AA5CE94}"/>
              </a:ext>
            </a:extLst>
          </p:cNvPr>
          <p:cNvSpPr>
            <a:spLocks noGrp="1"/>
          </p:cNvSpPr>
          <p:nvPr>
            <p:ph type="sldNum" sz="quarter" idx="12"/>
          </p:nvPr>
        </p:nvSpPr>
        <p:spPr/>
        <p:txBody>
          <a:bodyPr/>
          <a:lstStyle/>
          <a:p>
            <a:fld id="{B0AA122F-892A-4075-B4E1-0999BC23EACD}" type="slidenum">
              <a:rPr lang="en-US" smtClean="0"/>
              <a:t>‹#›</a:t>
            </a:fld>
            <a:endParaRPr lang="en-US"/>
          </a:p>
        </p:txBody>
      </p:sp>
      <p:pic>
        <p:nvPicPr>
          <p:cNvPr id="7" name="Picture 6">
            <a:extLst>
              <a:ext uri="{FF2B5EF4-FFF2-40B4-BE49-F238E27FC236}">
                <a16:creationId xmlns:a16="http://schemas.microsoft.com/office/drawing/2014/main" id="{2E8BFEAD-D55F-62F8-F636-F36D4E55560B}"/>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8" name="Picture 7" descr="A picture containing orange, outdoor object&#10;&#10;AI-generated content may be incorrect.">
            <a:extLst>
              <a:ext uri="{FF2B5EF4-FFF2-40B4-BE49-F238E27FC236}">
                <a16:creationId xmlns:a16="http://schemas.microsoft.com/office/drawing/2014/main" id="{A7D473F1-416F-C436-3142-CF63CB936243}"/>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157139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8C73-1D0E-E686-6798-B57968D94B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C8E21D-66A9-F7D3-B7BF-89B58DB42E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7AEB55-6A0C-1F5C-F9B2-CD370275F1F6}"/>
              </a:ext>
            </a:extLst>
          </p:cNvPr>
          <p:cNvSpPr>
            <a:spLocks noGrp="1"/>
          </p:cNvSpPr>
          <p:nvPr>
            <p:ph type="dt" sz="half" idx="10"/>
          </p:nvPr>
        </p:nvSpPr>
        <p:spPr/>
        <p:txBody>
          <a:bodyPr/>
          <a:lstStyle/>
          <a:p>
            <a:fld id="{20997897-0EA8-4739-BAA8-B085B1C29666}" type="datetimeFigureOut">
              <a:rPr lang="en-US" smtClean="0"/>
              <a:t>4/20/2026</a:t>
            </a:fld>
            <a:endParaRPr lang="en-US"/>
          </a:p>
        </p:txBody>
      </p:sp>
      <p:sp>
        <p:nvSpPr>
          <p:cNvPr id="5" name="Footer Placeholder 4">
            <a:extLst>
              <a:ext uri="{FF2B5EF4-FFF2-40B4-BE49-F238E27FC236}">
                <a16:creationId xmlns:a16="http://schemas.microsoft.com/office/drawing/2014/main" id="{42CF7C7A-7D99-1F82-FC13-C7591835BF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21644A-FC9D-5DF1-0D34-59F502C4D607}"/>
              </a:ext>
            </a:extLst>
          </p:cNvPr>
          <p:cNvSpPr>
            <a:spLocks noGrp="1"/>
          </p:cNvSpPr>
          <p:nvPr>
            <p:ph type="sldNum" sz="quarter" idx="12"/>
          </p:nvPr>
        </p:nvSpPr>
        <p:spPr/>
        <p:txBody>
          <a:bodyPr/>
          <a:lstStyle/>
          <a:p>
            <a:fld id="{B0AA122F-892A-4075-B4E1-0999BC23EACD}" type="slidenum">
              <a:rPr lang="en-US" smtClean="0"/>
              <a:t>‹#›</a:t>
            </a:fld>
            <a:endParaRPr lang="en-US"/>
          </a:p>
        </p:txBody>
      </p:sp>
    </p:spTree>
    <p:extLst>
      <p:ext uri="{BB962C8B-B14F-4D97-AF65-F5344CB8AC3E}">
        <p14:creationId xmlns:p14="http://schemas.microsoft.com/office/powerpoint/2010/main" val="4186649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93D073-B2CF-BB2F-5303-FC2A497E53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93306E-ECB2-F686-6475-2365570A14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2E1C9-6ACF-EF5D-93AF-9FC849A54163}"/>
              </a:ext>
            </a:extLst>
          </p:cNvPr>
          <p:cNvSpPr>
            <a:spLocks noGrp="1"/>
          </p:cNvSpPr>
          <p:nvPr>
            <p:ph type="dt" sz="half" idx="10"/>
          </p:nvPr>
        </p:nvSpPr>
        <p:spPr/>
        <p:txBody>
          <a:bodyPr/>
          <a:lstStyle/>
          <a:p>
            <a:fld id="{20997897-0EA8-4739-BAA8-B085B1C29666}" type="datetimeFigureOut">
              <a:rPr lang="en-US" smtClean="0"/>
              <a:t>4/20/2026</a:t>
            </a:fld>
            <a:endParaRPr lang="en-US"/>
          </a:p>
        </p:txBody>
      </p:sp>
      <p:sp>
        <p:nvSpPr>
          <p:cNvPr id="5" name="Footer Placeholder 4">
            <a:extLst>
              <a:ext uri="{FF2B5EF4-FFF2-40B4-BE49-F238E27FC236}">
                <a16:creationId xmlns:a16="http://schemas.microsoft.com/office/drawing/2014/main" id="{0A6130F1-28C1-9030-AC11-4A14D2921A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EBD8FC-130C-1500-7F75-83D6D1B567C9}"/>
              </a:ext>
            </a:extLst>
          </p:cNvPr>
          <p:cNvSpPr>
            <a:spLocks noGrp="1"/>
          </p:cNvSpPr>
          <p:nvPr>
            <p:ph type="sldNum" sz="quarter" idx="12"/>
          </p:nvPr>
        </p:nvSpPr>
        <p:spPr/>
        <p:txBody>
          <a:bodyPr/>
          <a:lstStyle/>
          <a:p>
            <a:fld id="{B0AA122F-892A-4075-B4E1-0999BC23EACD}" type="slidenum">
              <a:rPr lang="en-US" smtClean="0"/>
              <a:t>‹#›</a:t>
            </a:fld>
            <a:endParaRPr lang="en-US"/>
          </a:p>
        </p:txBody>
      </p:sp>
    </p:spTree>
    <p:extLst>
      <p:ext uri="{BB962C8B-B14F-4D97-AF65-F5344CB8AC3E}">
        <p14:creationId xmlns:p14="http://schemas.microsoft.com/office/powerpoint/2010/main" val="828741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60424-593D-ABD0-CE59-05BC7993ED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E52AB5-F76F-61C8-3C63-A65817EC91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0715B6-6DB7-6E74-A5B6-924919F6DFC6}"/>
              </a:ext>
            </a:extLst>
          </p:cNvPr>
          <p:cNvSpPr>
            <a:spLocks noGrp="1"/>
          </p:cNvSpPr>
          <p:nvPr>
            <p:ph type="dt" sz="half" idx="10"/>
          </p:nvPr>
        </p:nvSpPr>
        <p:spPr/>
        <p:txBody>
          <a:bodyPr/>
          <a:lstStyle/>
          <a:p>
            <a:fld id="{20997897-0EA8-4739-BAA8-B085B1C29666}" type="datetimeFigureOut">
              <a:rPr lang="en-US" smtClean="0"/>
              <a:t>4/20/2026</a:t>
            </a:fld>
            <a:endParaRPr lang="en-US"/>
          </a:p>
        </p:txBody>
      </p:sp>
      <p:sp>
        <p:nvSpPr>
          <p:cNvPr id="5" name="Footer Placeholder 4">
            <a:extLst>
              <a:ext uri="{FF2B5EF4-FFF2-40B4-BE49-F238E27FC236}">
                <a16:creationId xmlns:a16="http://schemas.microsoft.com/office/drawing/2014/main" id="{AD92808E-9453-5731-8CEE-B5AB0C3B90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198D3-EB43-DA31-B32C-79C8425E68CE}"/>
              </a:ext>
            </a:extLst>
          </p:cNvPr>
          <p:cNvSpPr>
            <a:spLocks noGrp="1"/>
          </p:cNvSpPr>
          <p:nvPr>
            <p:ph type="sldNum" sz="quarter" idx="12"/>
          </p:nvPr>
        </p:nvSpPr>
        <p:spPr/>
        <p:txBody>
          <a:bodyPr/>
          <a:lstStyle/>
          <a:p>
            <a:fld id="{B0AA122F-892A-4075-B4E1-0999BC23EACD}" type="slidenum">
              <a:rPr lang="en-US" smtClean="0"/>
              <a:t>‹#›</a:t>
            </a:fld>
            <a:endParaRPr lang="en-US"/>
          </a:p>
        </p:txBody>
      </p:sp>
    </p:spTree>
    <p:extLst>
      <p:ext uri="{BB962C8B-B14F-4D97-AF65-F5344CB8AC3E}">
        <p14:creationId xmlns:p14="http://schemas.microsoft.com/office/powerpoint/2010/main" val="1023115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73321-6E78-3863-0712-BEC917187F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674AD1-1A49-3DEF-D539-9A96CFAE1D8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6AF7D4-67B7-0D71-89AF-39236DD26B8E}"/>
              </a:ext>
            </a:extLst>
          </p:cNvPr>
          <p:cNvSpPr>
            <a:spLocks noGrp="1"/>
          </p:cNvSpPr>
          <p:nvPr>
            <p:ph type="dt" sz="half" idx="10"/>
          </p:nvPr>
        </p:nvSpPr>
        <p:spPr/>
        <p:txBody>
          <a:bodyPr/>
          <a:lstStyle/>
          <a:p>
            <a:fld id="{20997897-0EA8-4739-BAA8-B085B1C29666}" type="datetimeFigureOut">
              <a:rPr lang="en-US" smtClean="0"/>
              <a:t>4/20/2026</a:t>
            </a:fld>
            <a:endParaRPr lang="en-US"/>
          </a:p>
        </p:txBody>
      </p:sp>
      <p:sp>
        <p:nvSpPr>
          <p:cNvPr id="5" name="Footer Placeholder 4">
            <a:extLst>
              <a:ext uri="{FF2B5EF4-FFF2-40B4-BE49-F238E27FC236}">
                <a16:creationId xmlns:a16="http://schemas.microsoft.com/office/drawing/2014/main" id="{7F91ABA5-0063-5803-A61D-760DA2C817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DA7C5A-5A86-01F6-6C50-6C370D82F440}"/>
              </a:ext>
            </a:extLst>
          </p:cNvPr>
          <p:cNvSpPr>
            <a:spLocks noGrp="1"/>
          </p:cNvSpPr>
          <p:nvPr>
            <p:ph type="sldNum" sz="quarter" idx="12"/>
          </p:nvPr>
        </p:nvSpPr>
        <p:spPr/>
        <p:txBody>
          <a:bodyPr/>
          <a:lstStyle/>
          <a:p>
            <a:fld id="{B0AA122F-892A-4075-B4E1-0999BC23EACD}" type="slidenum">
              <a:rPr lang="en-US" smtClean="0"/>
              <a:t>‹#›</a:t>
            </a:fld>
            <a:endParaRPr lang="en-US"/>
          </a:p>
        </p:txBody>
      </p:sp>
      <p:pic>
        <p:nvPicPr>
          <p:cNvPr id="7" name="Picture 6">
            <a:extLst>
              <a:ext uri="{FF2B5EF4-FFF2-40B4-BE49-F238E27FC236}">
                <a16:creationId xmlns:a16="http://schemas.microsoft.com/office/drawing/2014/main" id="{669857D4-1F1C-0A00-DFBB-7BD28C715258}"/>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8" name="Picture 7" descr="A picture containing orange, outdoor object&#10;&#10;AI-generated content may be incorrect.">
            <a:extLst>
              <a:ext uri="{FF2B5EF4-FFF2-40B4-BE49-F238E27FC236}">
                <a16:creationId xmlns:a16="http://schemas.microsoft.com/office/drawing/2014/main" id="{3B80A57B-EA20-CA04-CC25-0798E023EA41}"/>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312069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D74DC-7603-C1CD-9320-2C9A3F32A4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8E8DBF-A518-041B-8427-A678576713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71C065-0EE4-0FA4-C428-F77520902C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E3703E-A8D7-79DF-AF7B-16D36AB695C7}"/>
              </a:ext>
            </a:extLst>
          </p:cNvPr>
          <p:cNvSpPr>
            <a:spLocks noGrp="1"/>
          </p:cNvSpPr>
          <p:nvPr>
            <p:ph type="dt" sz="half" idx="10"/>
          </p:nvPr>
        </p:nvSpPr>
        <p:spPr/>
        <p:txBody>
          <a:bodyPr/>
          <a:lstStyle/>
          <a:p>
            <a:fld id="{20997897-0EA8-4739-BAA8-B085B1C29666}" type="datetimeFigureOut">
              <a:rPr lang="en-US" smtClean="0"/>
              <a:t>4/20/2026</a:t>
            </a:fld>
            <a:endParaRPr lang="en-US"/>
          </a:p>
        </p:txBody>
      </p:sp>
      <p:sp>
        <p:nvSpPr>
          <p:cNvPr id="6" name="Footer Placeholder 5">
            <a:extLst>
              <a:ext uri="{FF2B5EF4-FFF2-40B4-BE49-F238E27FC236}">
                <a16:creationId xmlns:a16="http://schemas.microsoft.com/office/drawing/2014/main" id="{C8E693D2-9C5F-93AC-4EE1-A59C80E211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7418DF-B12C-2FB8-49F3-4DCFF7A16F00}"/>
              </a:ext>
            </a:extLst>
          </p:cNvPr>
          <p:cNvSpPr>
            <a:spLocks noGrp="1"/>
          </p:cNvSpPr>
          <p:nvPr>
            <p:ph type="sldNum" sz="quarter" idx="12"/>
          </p:nvPr>
        </p:nvSpPr>
        <p:spPr/>
        <p:txBody>
          <a:bodyPr/>
          <a:lstStyle/>
          <a:p>
            <a:fld id="{B0AA122F-892A-4075-B4E1-0999BC23EACD}" type="slidenum">
              <a:rPr lang="en-US" smtClean="0"/>
              <a:t>‹#›</a:t>
            </a:fld>
            <a:endParaRPr lang="en-US"/>
          </a:p>
        </p:txBody>
      </p:sp>
    </p:spTree>
    <p:extLst>
      <p:ext uri="{BB962C8B-B14F-4D97-AF65-F5344CB8AC3E}">
        <p14:creationId xmlns:p14="http://schemas.microsoft.com/office/powerpoint/2010/main" val="1011916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62447-E0FF-EFAB-08DD-F832540A73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E783B2-CE02-F31C-D4A3-254E8F4A93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3BE7B8-09EB-3D6E-8FF6-DBD4AA8FFD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2608B8-080B-A442-B15A-4DDC9D07B8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C6C04D-D986-B855-07FA-35E576D4F3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E931C3-35DB-5356-3202-FE98D49AA03D}"/>
              </a:ext>
            </a:extLst>
          </p:cNvPr>
          <p:cNvSpPr>
            <a:spLocks noGrp="1"/>
          </p:cNvSpPr>
          <p:nvPr>
            <p:ph type="dt" sz="half" idx="10"/>
          </p:nvPr>
        </p:nvSpPr>
        <p:spPr/>
        <p:txBody>
          <a:bodyPr/>
          <a:lstStyle/>
          <a:p>
            <a:fld id="{20997897-0EA8-4739-BAA8-B085B1C29666}" type="datetimeFigureOut">
              <a:rPr lang="en-US" smtClean="0"/>
              <a:t>4/20/2026</a:t>
            </a:fld>
            <a:endParaRPr lang="en-US"/>
          </a:p>
        </p:txBody>
      </p:sp>
      <p:sp>
        <p:nvSpPr>
          <p:cNvPr id="8" name="Footer Placeholder 7">
            <a:extLst>
              <a:ext uri="{FF2B5EF4-FFF2-40B4-BE49-F238E27FC236}">
                <a16:creationId xmlns:a16="http://schemas.microsoft.com/office/drawing/2014/main" id="{38E0AC1C-89CF-2F80-4481-CB141F2B08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EF0B0D-D82F-E69C-0076-15B0C67CFADC}"/>
              </a:ext>
            </a:extLst>
          </p:cNvPr>
          <p:cNvSpPr>
            <a:spLocks noGrp="1"/>
          </p:cNvSpPr>
          <p:nvPr>
            <p:ph type="sldNum" sz="quarter" idx="12"/>
          </p:nvPr>
        </p:nvSpPr>
        <p:spPr/>
        <p:txBody>
          <a:bodyPr/>
          <a:lstStyle/>
          <a:p>
            <a:fld id="{B0AA122F-892A-4075-B4E1-0999BC23EACD}" type="slidenum">
              <a:rPr lang="en-US" smtClean="0"/>
              <a:t>‹#›</a:t>
            </a:fld>
            <a:endParaRPr lang="en-US"/>
          </a:p>
        </p:txBody>
      </p:sp>
    </p:spTree>
    <p:extLst>
      <p:ext uri="{BB962C8B-B14F-4D97-AF65-F5344CB8AC3E}">
        <p14:creationId xmlns:p14="http://schemas.microsoft.com/office/powerpoint/2010/main" val="306054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041BB-976F-E6EC-D029-2DDA723E0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B0859B-F67B-A5F1-785E-9D28E2C85DF5}"/>
              </a:ext>
            </a:extLst>
          </p:cNvPr>
          <p:cNvSpPr>
            <a:spLocks noGrp="1"/>
          </p:cNvSpPr>
          <p:nvPr>
            <p:ph type="dt" sz="half" idx="10"/>
          </p:nvPr>
        </p:nvSpPr>
        <p:spPr/>
        <p:txBody>
          <a:bodyPr/>
          <a:lstStyle/>
          <a:p>
            <a:fld id="{20997897-0EA8-4739-BAA8-B085B1C29666}" type="datetimeFigureOut">
              <a:rPr lang="en-US" smtClean="0"/>
              <a:t>4/20/2026</a:t>
            </a:fld>
            <a:endParaRPr lang="en-US"/>
          </a:p>
        </p:txBody>
      </p:sp>
      <p:sp>
        <p:nvSpPr>
          <p:cNvPr id="4" name="Footer Placeholder 3">
            <a:extLst>
              <a:ext uri="{FF2B5EF4-FFF2-40B4-BE49-F238E27FC236}">
                <a16:creationId xmlns:a16="http://schemas.microsoft.com/office/drawing/2014/main" id="{A9D9DF4E-725C-E102-5C1E-276950A95D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B4F9A9-2148-DE94-EDD8-7AF0889314CA}"/>
              </a:ext>
            </a:extLst>
          </p:cNvPr>
          <p:cNvSpPr>
            <a:spLocks noGrp="1"/>
          </p:cNvSpPr>
          <p:nvPr>
            <p:ph type="sldNum" sz="quarter" idx="12"/>
          </p:nvPr>
        </p:nvSpPr>
        <p:spPr/>
        <p:txBody>
          <a:bodyPr/>
          <a:lstStyle/>
          <a:p>
            <a:fld id="{B0AA122F-892A-4075-B4E1-0999BC23EACD}" type="slidenum">
              <a:rPr lang="en-US" smtClean="0"/>
              <a:t>‹#›</a:t>
            </a:fld>
            <a:endParaRPr lang="en-US"/>
          </a:p>
        </p:txBody>
      </p:sp>
      <p:pic>
        <p:nvPicPr>
          <p:cNvPr id="6" name="Picture 5">
            <a:extLst>
              <a:ext uri="{FF2B5EF4-FFF2-40B4-BE49-F238E27FC236}">
                <a16:creationId xmlns:a16="http://schemas.microsoft.com/office/drawing/2014/main" id="{3CB88E04-814A-526C-C870-1F7B15E52586}"/>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7" name="Picture 6" descr="A picture containing orange, outdoor object&#10;&#10;AI-generated content may be incorrect.">
            <a:extLst>
              <a:ext uri="{FF2B5EF4-FFF2-40B4-BE49-F238E27FC236}">
                <a16:creationId xmlns:a16="http://schemas.microsoft.com/office/drawing/2014/main" id="{964FAA4B-37CE-9503-FCF8-77391E34DE33}"/>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348988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23DD65-8CD6-8C76-9394-3D16ED31D757}"/>
              </a:ext>
            </a:extLst>
          </p:cNvPr>
          <p:cNvSpPr>
            <a:spLocks noGrp="1"/>
          </p:cNvSpPr>
          <p:nvPr>
            <p:ph type="dt" sz="half" idx="10"/>
          </p:nvPr>
        </p:nvSpPr>
        <p:spPr/>
        <p:txBody>
          <a:bodyPr/>
          <a:lstStyle/>
          <a:p>
            <a:fld id="{20997897-0EA8-4739-BAA8-B085B1C29666}" type="datetimeFigureOut">
              <a:rPr lang="en-US" smtClean="0"/>
              <a:t>4/20/2026</a:t>
            </a:fld>
            <a:endParaRPr lang="en-US"/>
          </a:p>
        </p:txBody>
      </p:sp>
      <p:sp>
        <p:nvSpPr>
          <p:cNvPr id="3" name="Footer Placeholder 2">
            <a:extLst>
              <a:ext uri="{FF2B5EF4-FFF2-40B4-BE49-F238E27FC236}">
                <a16:creationId xmlns:a16="http://schemas.microsoft.com/office/drawing/2014/main" id="{6FC7C640-65AA-9A61-3A3E-9681FDBCF1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EB2E50-544A-CAF8-906B-B8479FB95B6C}"/>
              </a:ext>
            </a:extLst>
          </p:cNvPr>
          <p:cNvSpPr>
            <a:spLocks noGrp="1"/>
          </p:cNvSpPr>
          <p:nvPr>
            <p:ph type="sldNum" sz="quarter" idx="12"/>
          </p:nvPr>
        </p:nvSpPr>
        <p:spPr/>
        <p:txBody>
          <a:bodyPr/>
          <a:lstStyle/>
          <a:p>
            <a:fld id="{B0AA122F-892A-4075-B4E1-0999BC23EACD}" type="slidenum">
              <a:rPr lang="en-US" smtClean="0"/>
              <a:t>‹#›</a:t>
            </a:fld>
            <a:endParaRPr lang="en-US"/>
          </a:p>
        </p:txBody>
      </p:sp>
      <p:pic>
        <p:nvPicPr>
          <p:cNvPr id="5" name="Picture 4">
            <a:extLst>
              <a:ext uri="{FF2B5EF4-FFF2-40B4-BE49-F238E27FC236}">
                <a16:creationId xmlns:a16="http://schemas.microsoft.com/office/drawing/2014/main" id="{ADE2B71A-BA66-A1C0-D3CD-EE7402A1DE52}"/>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6" name="Picture 5" descr="A picture containing orange, outdoor object&#10;&#10;AI-generated content may be incorrect.">
            <a:extLst>
              <a:ext uri="{FF2B5EF4-FFF2-40B4-BE49-F238E27FC236}">
                <a16:creationId xmlns:a16="http://schemas.microsoft.com/office/drawing/2014/main" id="{01AFBABC-6B7D-EF17-150C-E2CE6BBEF058}"/>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427280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AAEA4-0F29-8099-B031-21612A4231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AA7623-8291-8044-ADE7-76127D7D88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61F476-07E5-6A0B-834C-FAD4B9544B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EEDFD4-497C-694B-1962-EFED6D3E01AD}"/>
              </a:ext>
            </a:extLst>
          </p:cNvPr>
          <p:cNvSpPr>
            <a:spLocks noGrp="1"/>
          </p:cNvSpPr>
          <p:nvPr>
            <p:ph type="dt" sz="half" idx="10"/>
          </p:nvPr>
        </p:nvSpPr>
        <p:spPr/>
        <p:txBody>
          <a:bodyPr/>
          <a:lstStyle/>
          <a:p>
            <a:fld id="{20997897-0EA8-4739-BAA8-B085B1C29666}" type="datetimeFigureOut">
              <a:rPr lang="en-US" smtClean="0"/>
              <a:t>4/20/2026</a:t>
            </a:fld>
            <a:endParaRPr lang="en-US"/>
          </a:p>
        </p:txBody>
      </p:sp>
      <p:sp>
        <p:nvSpPr>
          <p:cNvPr id="6" name="Footer Placeholder 5">
            <a:extLst>
              <a:ext uri="{FF2B5EF4-FFF2-40B4-BE49-F238E27FC236}">
                <a16:creationId xmlns:a16="http://schemas.microsoft.com/office/drawing/2014/main" id="{B928B855-EC2F-B8EE-9507-1BD0EE6803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6CAD55-9E0E-86E1-36C3-0A9BF3B0737B}"/>
              </a:ext>
            </a:extLst>
          </p:cNvPr>
          <p:cNvSpPr>
            <a:spLocks noGrp="1"/>
          </p:cNvSpPr>
          <p:nvPr>
            <p:ph type="sldNum" sz="quarter" idx="12"/>
          </p:nvPr>
        </p:nvSpPr>
        <p:spPr/>
        <p:txBody>
          <a:bodyPr/>
          <a:lstStyle/>
          <a:p>
            <a:fld id="{B0AA122F-892A-4075-B4E1-0999BC23EACD}" type="slidenum">
              <a:rPr lang="en-US" smtClean="0"/>
              <a:t>‹#›</a:t>
            </a:fld>
            <a:endParaRPr lang="en-US"/>
          </a:p>
        </p:txBody>
      </p:sp>
    </p:spTree>
    <p:extLst>
      <p:ext uri="{BB962C8B-B14F-4D97-AF65-F5344CB8AC3E}">
        <p14:creationId xmlns:p14="http://schemas.microsoft.com/office/powerpoint/2010/main" val="1812531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76DA4-5BC6-39B3-642B-61272EB038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7C552E-5DD2-9E24-700D-86E4835C16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051BC0-0744-7A97-EE19-30A8C90EDF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0805B4-1187-D943-14B2-8AB3AD22CEDF}"/>
              </a:ext>
            </a:extLst>
          </p:cNvPr>
          <p:cNvSpPr>
            <a:spLocks noGrp="1"/>
          </p:cNvSpPr>
          <p:nvPr>
            <p:ph type="dt" sz="half" idx="10"/>
          </p:nvPr>
        </p:nvSpPr>
        <p:spPr/>
        <p:txBody>
          <a:bodyPr/>
          <a:lstStyle/>
          <a:p>
            <a:fld id="{20997897-0EA8-4739-BAA8-B085B1C29666}" type="datetimeFigureOut">
              <a:rPr lang="en-US" smtClean="0"/>
              <a:t>4/20/2026</a:t>
            </a:fld>
            <a:endParaRPr lang="en-US"/>
          </a:p>
        </p:txBody>
      </p:sp>
      <p:sp>
        <p:nvSpPr>
          <p:cNvPr id="6" name="Footer Placeholder 5">
            <a:extLst>
              <a:ext uri="{FF2B5EF4-FFF2-40B4-BE49-F238E27FC236}">
                <a16:creationId xmlns:a16="http://schemas.microsoft.com/office/drawing/2014/main" id="{55CC9358-58A1-A341-66EC-AA63F1043E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58733E-7B60-2948-0668-123C83707969}"/>
              </a:ext>
            </a:extLst>
          </p:cNvPr>
          <p:cNvSpPr>
            <a:spLocks noGrp="1"/>
          </p:cNvSpPr>
          <p:nvPr>
            <p:ph type="sldNum" sz="quarter" idx="12"/>
          </p:nvPr>
        </p:nvSpPr>
        <p:spPr/>
        <p:txBody>
          <a:bodyPr/>
          <a:lstStyle/>
          <a:p>
            <a:fld id="{B0AA122F-892A-4075-B4E1-0999BC23EACD}" type="slidenum">
              <a:rPr lang="en-US" smtClean="0"/>
              <a:t>‹#›</a:t>
            </a:fld>
            <a:endParaRPr lang="en-US"/>
          </a:p>
        </p:txBody>
      </p:sp>
    </p:spTree>
    <p:extLst>
      <p:ext uri="{BB962C8B-B14F-4D97-AF65-F5344CB8AC3E}">
        <p14:creationId xmlns:p14="http://schemas.microsoft.com/office/powerpoint/2010/main" val="2803163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255CC-6628-8127-0B6C-F35535B4AD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3F02008-E5D3-72E9-87CA-BC533D1DF2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13B4B30-81CA-94A3-538E-69CA7196F1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0997897-0EA8-4739-BAA8-B085B1C29666}" type="datetimeFigureOut">
              <a:rPr lang="en-US" smtClean="0"/>
              <a:t>4/20/2026</a:t>
            </a:fld>
            <a:endParaRPr lang="en-US"/>
          </a:p>
        </p:txBody>
      </p:sp>
      <p:sp>
        <p:nvSpPr>
          <p:cNvPr id="5" name="Footer Placeholder 4">
            <a:extLst>
              <a:ext uri="{FF2B5EF4-FFF2-40B4-BE49-F238E27FC236}">
                <a16:creationId xmlns:a16="http://schemas.microsoft.com/office/drawing/2014/main" id="{5D14B609-FB39-5804-20C2-B8C1E4ED4D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5F724A2-FFF5-2505-6F68-38FF9D493A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AA122F-892A-4075-B4E1-0999BC23EACD}" type="slidenum">
              <a:rPr lang="en-US" smtClean="0"/>
              <a:t>‹#›</a:t>
            </a:fld>
            <a:endParaRPr lang="en-US"/>
          </a:p>
        </p:txBody>
      </p:sp>
      <p:pic>
        <p:nvPicPr>
          <p:cNvPr id="7" name="Picture 6" descr="Logo&#10;&#10;AI-generated content may be incorrect.">
            <a:extLst>
              <a:ext uri="{FF2B5EF4-FFF2-40B4-BE49-F238E27FC236}">
                <a16:creationId xmlns:a16="http://schemas.microsoft.com/office/drawing/2014/main" id="{1890E49F-08D9-0654-91B1-7A43570A782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063025" y="5875434"/>
            <a:ext cx="990440" cy="846041"/>
          </a:xfrm>
          <a:prstGeom prst="rect">
            <a:avLst/>
          </a:prstGeom>
        </p:spPr>
      </p:pic>
    </p:spTree>
    <p:extLst>
      <p:ext uri="{BB962C8B-B14F-4D97-AF65-F5344CB8AC3E}">
        <p14:creationId xmlns:p14="http://schemas.microsoft.com/office/powerpoint/2010/main" val="5478982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accent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sv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AI-generated content may be incorrect.">
            <a:extLst>
              <a:ext uri="{FF2B5EF4-FFF2-40B4-BE49-F238E27FC236}">
                <a16:creationId xmlns:a16="http://schemas.microsoft.com/office/drawing/2014/main" id="{62FFBAB5-02D6-77C4-872E-6D2BEADC0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614" y="0"/>
            <a:ext cx="8028492" cy="6858000"/>
          </a:xfrm>
          <a:prstGeom prst="rect">
            <a:avLst/>
          </a:prstGeom>
        </p:spPr>
      </p:pic>
      <p:pic>
        <p:nvPicPr>
          <p:cNvPr id="3" name="Picture 2" descr="Icon&#10;&#10;AI-generated content may be incorrect.">
            <a:extLst>
              <a:ext uri="{FF2B5EF4-FFF2-40B4-BE49-F238E27FC236}">
                <a16:creationId xmlns:a16="http://schemas.microsoft.com/office/drawing/2014/main" id="{544784C4-E820-8CCC-FEC4-5833CDD028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614" y="0"/>
            <a:ext cx="8028492" cy="6858000"/>
          </a:xfrm>
          <a:prstGeom prst="rect">
            <a:avLst/>
          </a:prstGeom>
        </p:spPr>
      </p:pic>
      <p:pic>
        <p:nvPicPr>
          <p:cNvPr id="4" name="Picture 3" descr="Text, logo&#10;&#10;AI-generated content may be incorrect.">
            <a:extLst>
              <a:ext uri="{FF2B5EF4-FFF2-40B4-BE49-F238E27FC236}">
                <a16:creationId xmlns:a16="http://schemas.microsoft.com/office/drawing/2014/main" id="{DD813216-24FC-3F56-16F0-68DA24F044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2614" y="0"/>
            <a:ext cx="8028492" cy="6858000"/>
          </a:xfrm>
          <a:prstGeom prst="rect">
            <a:avLst/>
          </a:prstGeom>
        </p:spPr>
      </p:pic>
      <p:pic>
        <p:nvPicPr>
          <p:cNvPr id="5" name="Picture 4">
            <a:extLst>
              <a:ext uri="{FF2B5EF4-FFF2-40B4-BE49-F238E27FC236}">
                <a16:creationId xmlns:a16="http://schemas.microsoft.com/office/drawing/2014/main" id="{91CECA2E-7D61-6FEE-ED66-CF542E8FF1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2614" y="0"/>
            <a:ext cx="8028492" cy="6858000"/>
          </a:xfrm>
          <a:prstGeom prst="rect">
            <a:avLst/>
          </a:prstGeom>
        </p:spPr>
      </p:pic>
      <p:sp>
        <p:nvSpPr>
          <p:cNvPr id="6" name="Rectangle 5">
            <a:extLst>
              <a:ext uri="{FF2B5EF4-FFF2-40B4-BE49-F238E27FC236}">
                <a16:creationId xmlns:a16="http://schemas.microsoft.com/office/drawing/2014/main" id="{4F6B4CCB-018E-FBD8-C1DE-C038BF24093D}"/>
              </a:ext>
            </a:extLst>
          </p:cNvPr>
          <p:cNvSpPr/>
          <p:nvPr/>
        </p:nvSpPr>
        <p:spPr>
          <a:xfrm>
            <a:off x="10831398" y="4194927"/>
            <a:ext cx="2375554" cy="24509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FB5A0D0-8D88-73B3-357F-B215C48B4225}"/>
              </a:ext>
            </a:extLst>
          </p:cNvPr>
          <p:cNvSpPr/>
          <p:nvPr/>
        </p:nvSpPr>
        <p:spPr>
          <a:xfrm>
            <a:off x="8255552" y="-325650"/>
            <a:ext cx="4244390" cy="24509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CB35F32-ED50-9189-3B97-90C2AC2FD8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9573751" y="-2204206"/>
            <a:ext cx="4419517" cy="6309140"/>
          </a:xfrm>
          <a:prstGeom prst="rect">
            <a:avLst/>
          </a:prstGeom>
        </p:spPr>
      </p:pic>
      <p:sp>
        <p:nvSpPr>
          <p:cNvPr id="9" name="Rectangle 8">
            <a:extLst>
              <a:ext uri="{FF2B5EF4-FFF2-40B4-BE49-F238E27FC236}">
                <a16:creationId xmlns:a16="http://schemas.microsoft.com/office/drawing/2014/main" id="{DC22E7FC-43F5-31E8-6335-A070866AFDBD}"/>
              </a:ext>
            </a:extLst>
          </p:cNvPr>
          <p:cNvSpPr/>
          <p:nvPr/>
        </p:nvSpPr>
        <p:spPr>
          <a:xfrm>
            <a:off x="-1641776" y="4879516"/>
            <a:ext cx="4244390" cy="24509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orange, outdoor object&#10;&#10;AI-generated content may be incorrect.">
            <a:extLst>
              <a:ext uri="{FF2B5EF4-FFF2-40B4-BE49-F238E27FC236}">
                <a16:creationId xmlns:a16="http://schemas.microsoft.com/office/drawing/2014/main" id="{985CD045-2065-BDA7-081A-87104AD95B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2992009" y="2205452"/>
            <a:ext cx="4465629" cy="6374970"/>
          </a:xfrm>
          <a:prstGeom prst="rect">
            <a:avLst/>
          </a:prstGeom>
        </p:spPr>
      </p:pic>
    </p:spTree>
    <p:extLst>
      <p:ext uri="{BB962C8B-B14F-4D97-AF65-F5344CB8AC3E}">
        <p14:creationId xmlns:p14="http://schemas.microsoft.com/office/powerpoint/2010/main" val="283093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1500"/>
                                        <p:tgtEl>
                                          <p:spTgt spid="2"/>
                                        </p:tgtEl>
                                      </p:cBhvr>
                                    </p:animEffect>
                                  </p:childTnLst>
                                </p:cTn>
                              </p:par>
                              <p:par>
                                <p:cTn id="8" presetID="31" presetClass="entr" presetSubtype="0" fill="hold" nodeType="withEffect">
                                  <p:stCondLst>
                                    <p:cond delay="1000"/>
                                  </p:stCondLst>
                                  <p:childTnLst>
                                    <p:set>
                                      <p:cBhvr>
                                        <p:cTn id="9" dur="1" fill="hold">
                                          <p:stCondLst>
                                            <p:cond delay="0"/>
                                          </p:stCondLst>
                                        </p:cTn>
                                        <p:tgtEl>
                                          <p:spTgt spid="3"/>
                                        </p:tgtEl>
                                        <p:attrNameLst>
                                          <p:attrName>style.visibility</p:attrName>
                                        </p:attrNameLst>
                                      </p:cBhvr>
                                      <p:to>
                                        <p:strVal val="visible"/>
                                      </p:to>
                                    </p:set>
                                    <p:anim calcmode="lin" valueType="num">
                                      <p:cBhvr>
                                        <p:cTn id="10" dur="1250" fill="hold"/>
                                        <p:tgtEl>
                                          <p:spTgt spid="3"/>
                                        </p:tgtEl>
                                        <p:attrNameLst>
                                          <p:attrName>ppt_w</p:attrName>
                                        </p:attrNameLst>
                                      </p:cBhvr>
                                      <p:tavLst>
                                        <p:tav tm="0">
                                          <p:val>
                                            <p:fltVal val="0"/>
                                          </p:val>
                                        </p:tav>
                                        <p:tav tm="100000">
                                          <p:val>
                                            <p:strVal val="#ppt_w"/>
                                          </p:val>
                                        </p:tav>
                                      </p:tavLst>
                                    </p:anim>
                                    <p:anim calcmode="lin" valueType="num">
                                      <p:cBhvr>
                                        <p:cTn id="11" dur="1250" fill="hold"/>
                                        <p:tgtEl>
                                          <p:spTgt spid="3"/>
                                        </p:tgtEl>
                                        <p:attrNameLst>
                                          <p:attrName>ppt_h</p:attrName>
                                        </p:attrNameLst>
                                      </p:cBhvr>
                                      <p:tavLst>
                                        <p:tav tm="0">
                                          <p:val>
                                            <p:fltVal val="0"/>
                                          </p:val>
                                        </p:tav>
                                        <p:tav tm="100000">
                                          <p:val>
                                            <p:strVal val="#ppt_h"/>
                                          </p:val>
                                        </p:tav>
                                      </p:tavLst>
                                    </p:anim>
                                    <p:anim calcmode="lin" valueType="num">
                                      <p:cBhvr>
                                        <p:cTn id="12" dur="1250" fill="hold"/>
                                        <p:tgtEl>
                                          <p:spTgt spid="3"/>
                                        </p:tgtEl>
                                        <p:attrNameLst>
                                          <p:attrName>style.rotation</p:attrName>
                                        </p:attrNameLst>
                                      </p:cBhvr>
                                      <p:tavLst>
                                        <p:tav tm="0">
                                          <p:val>
                                            <p:fltVal val="90"/>
                                          </p:val>
                                        </p:tav>
                                        <p:tav tm="100000">
                                          <p:val>
                                            <p:fltVal val="0"/>
                                          </p:val>
                                        </p:tav>
                                      </p:tavLst>
                                    </p:anim>
                                    <p:animEffect transition="in" filter="fade">
                                      <p:cBhvr>
                                        <p:cTn id="13" dur="1250"/>
                                        <p:tgtEl>
                                          <p:spTgt spid="3"/>
                                        </p:tgtEl>
                                      </p:cBhvr>
                                    </p:animEffect>
                                  </p:childTnLst>
                                </p:cTn>
                              </p:par>
                              <p:par>
                                <p:cTn id="14" presetID="42" presetClass="entr" presetSubtype="0" fill="hold" nodeType="withEffect">
                                  <p:stCondLst>
                                    <p:cond delay="15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8D10F-4050-8A5F-E4FF-13B29A290D2F}"/>
              </a:ext>
            </a:extLst>
          </p:cNvPr>
          <p:cNvSpPr>
            <a:spLocks noGrp="1"/>
          </p:cNvSpPr>
          <p:nvPr>
            <p:ph type="title"/>
          </p:nvPr>
        </p:nvSpPr>
        <p:spPr>
          <a:xfrm>
            <a:off x="838200" y="1142365"/>
            <a:ext cx="8145544" cy="1325563"/>
          </a:xfrm>
        </p:spPr>
        <p:txBody>
          <a:bodyPr>
            <a:normAutofit fontScale="90000"/>
          </a:bodyPr>
          <a:lstStyle/>
          <a:p>
            <a:r>
              <a:rPr lang="en-US" sz="4000" dirty="0"/>
              <a:t>LIHTC Costs That Are Not Found in a HOME/HTF Project </a:t>
            </a:r>
            <a:br>
              <a:rPr lang="en-US" dirty="0"/>
            </a:br>
            <a:endParaRPr lang="en-US" dirty="0"/>
          </a:p>
        </p:txBody>
      </p:sp>
      <p:sp>
        <p:nvSpPr>
          <p:cNvPr id="3" name="Content Placeholder 2">
            <a:extLst>
              <a:ext uri="{FF2B5EF4-FFF2-40B4-BE49-F238E27FC236}">
                <a16:creationId xmlns:a16="http://schemas.microsoft.com/office/drawing/2014/main" id="{F6620F88-9F08-4A44-10AC-2B8227AF7602}"/>
              </a:ext>
            </a:extLst>
          </p:cNvPr>
          <p:cNvSpPr>
            <a:spLocks noGrp="1"/>
          </p:cNvSpPr>
          <p:nvPr>
            <p:ph idx="1"/>
          </p:nvPr>
        </p:nvSpPr>
        <p:spPr>
          <a:xfrm>
            <a:off x="838200" y="2770631"/>
            <a:ext cx="10515600" cy="3406331"/>
          </a:xfrm>
        </p:spPr>
        <p:txBody>
          <a:bodyPr/>
          <a:lstStyle/>
          <a:p>
            <a:pPr lvl="0"/>
            <a:r>
              <a:rPr lang="en-US" dirty="0"/>
              <a:t>Syndication Fees</a:t>
            </a:r>
          </a:p>
          <a:p>
            <a:pPr lvl="0"/>
            <a:r>
              <a:rPr lang="en-US" dirty="0"/>
              <a:t>Tax advisors</a:t>
            </a:r>
          </a:p>
          <a:p>
            <a:pPr lvl="0"/>
            <a:r>
              <a:rPr lang="en-US" dirty="0"/>
              <a:t>LIHTC application fees</a:t>
            </a:r>
          </a:p>
          <a:p>
            <a:pPr lvl="0"/>
            <a:r>
              <a:rPr lang="en-US" dirty="0"/>
              <a:t>Organizational fees</a:t>
            </a:r>
          </a:p>
          <a:p>
            <a:endParaRPr lang="en-US" dirty="0"/>
          </a:p>
        </p:txBody>
      </p:sp>
      <p:pic>
        <p:nvPicPr>
          <p:cNvPr id="4" name="Picture 3">
            <a:extLst>
              <a:ext uri="{FF2B5EF4-FFF2-40B4-BE49-F238E27FC236}">
                <a16:creationId xmlns:a16="http://schemas.microsoft.com/office/drawing/2014/main" id="{E23FDB38-3DCD-62D9-53A0-AB934D0A3536}"/>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342F59BE-9867-38BA-9CDF-DFBD77F86A59}"/>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480104" y="4019449"/>
            <a:ext cx="3446734" cy="4920432"/>
          </a:xfrm>
          <a:prstGeom prst="rect">
            <a:avLst/>
          </a:prstGeom>
        </p:spPr>
      </p:pic>
    </p:spTree>
    <p:extLst>
      <p:ext uri="{BB962C8B-B14F-4D97-AF65-F5344CB8AC3E}">
        <p14:creationId xmlns:p14="http://schemas.microsoft.com/office/powerpoint/2010/main" val="323869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727A2-8251-91E8-0867-94906E8CD486}"/>
              </a:ext>
            </a:extLst>
          </p:cNvPr>
          <p:cNvSpPr>
            <a:spLocks noGrp="1"/>
          </p:cNvSpPr>
          <p:nvPr>
            <p:ph type="title"/>
          </p:nvPr>
        </p:nvSpPr>
        <p:spPr>
          <a:xfrm>
            <a:off x="838200" y="864746"/>
            <a:ext cx="6429866" cy="1325563"/>
          </a:xfrm>
        </p:spPr>
        <p:txBody>
          <a:bodyPr>
            <a:normAutofit fontScale="90000"/>
          </a:bodyPr>
          <a:lstStyle/>
          <a:p>
            <a:r>
              <a:rPr lang="en-US" sz="4000" dirty="0"/>
              <a:t>HOME/HTF Cost Not Found in a LIHTC Project</a:t>
            </a:r>
            <a:br>
              <a:rPr lang="en-US" dirty="0"/>
            </a:br>
            <a:endParaRPr lang="en-US" dirty="0"/>
          </a:p>
        </p:txBody>
      </p:sp>
      <p:sp>
        <p:nvSpPr>
          <p:cNvPr id="3" name="Content Placeholder 2">
            <a:extLst>
              <a:ext uri="{FF2B5EF4-FFF2-40B4-BE49-F238E27FC236}">
                <a16:creationId xmlns:a16="http://schemas.microsoft.com/office/drawing/2014/main" id="{0D00A894-E685-FC3A-06A7-68D9892BA8BF}"/>
              </a:ext>
            </a:extLst>
          </p:cNvPr>
          <p:cNvSpPr>
            <a:spLocks noGrp="1"/>
          </p:cNvSpPr>
          <p:nvPr>
            <p:ph idx="1"/>
          </p:nvPr>
        </p:nvSpPr>
        <p:spPr>
          <a:xfrm>
            <a:off x="838200" y="2083323"/>
            <a:ext cx="10515600" cy="4093639"/>
          </a:xfrm>
        </p:spPr>
        <p:txBody>
          <a:bodyPr/>
          <a:lstStyle/>
          <a:p>
            <a:pPr lvl="0"/>
            <a:r>
              <a:rPr lang="en-US" dirty="0"/>
              <a:t>Davis Bacon prevailing wage for projects with 12 or more HOME-assisted units</a:t>
            </a:r>
          </a:p>
          <a:p>
            <a:pPr lvl="0"/>
            <a:r>
              <a:rPr lang="en-US" dirty="0"/>
              <a:t>Lead-based paint treatment for projects that include a pre-1978 building</a:t>
            </a:r>
          </a:p>
          <a:p>
            <a:pPr lvl="0"/>
            <a:r>
              <a:rPr lang="en-US" dirty="0"/>
              <a:t>Environmental clearance requirements</a:t>
            </a:r>
          </a:p>
          <a:p>
            <a:pPr lvl="0"/>
            <a:r>
              <a:rPr lang="en-US" dirty="0"/>
              <a:t>Relocation cost for any project that includes a property that is currently occupied</a:t>
            </a:r>
          </a:p>
          <a:p>
            <a:pPr lvl="0"/>
            <a:r>
              <a:rPr lang="en-US" dirty="0"/>
              <a:t>Energy efficiency improvements required by the International Energy Conservation Code</a:t>
            </a:r>
          </a:p>
          <a:p>
            <a:endParaRPr lang="en-US" dirty="0"/>
          </a:p>
        </p:txBody>
      </p:sp>
      <p:pic>
        <p:nvPicPr>
          <p:cNvPr id="4" name="Picture 3">
            <a:extLst>
              <a:ext uri="{FF2B5EF4-FFF2-40B4-BE49-F238E27FC236}">
                <a16:creationId xmlns:a16="http://schemas.microsoft.com/office/drawing/2014/main" id="{6075B189-C036-AD04-3445-C6D0F228ADC4}"/>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8926608" y="-1296783"/>
            <a:ext cx="3028277" cy="4323057"/>
          </a:xfrm>
          <a:prstGeom prst="rect">
            <a:avLst/>
          </a:prstGeom>
        </p:spPr>
      </p:pic>
    </p:spTree>
    <p:extLst>
      <p:ext uri="{BB962C8B-B14F-4D97-AF65-F5344CB8AC3E}">
        <p14:creationId xmlns:p14="http://schemas.microsoft.com/office/powerpoint/2010/main" val="355567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7D2BC-861F-5980-AF24-EABDAEF5BCBB}"/>
              </a:ext>
            </a:extLst>
          </p:cNvPr>
          <p:cNvSpPr>
            <a:spLocks noGrp="1"/>
          </p:cNvSpPr>
          <p:nvPr>
            <p:ph type="title"/>
          </p:nvPr>
        </p:nvSpPr>
        <p:spPr>
          <a:xfrm>
            <a:off x="838200" y="1103312"/>
            <a:ext cx="10515600" cy="1325563"/>
          </a:xfrm>
        </p:spPr>
        <p:txBody>
          <a:bodyPr/>
          <a:lstStyle/>
          <a:p>
            <a:r>
              <a:rPr lang="en-US" dirty="0"/>
              <a:t>Common Deal Killers</a:t>
            </a:r>
            <a:br>
              <a:rPr lang="en-US" dirty="0"/>
            </a:br>
            <a:endParaRPr lang="en-US" dirty="0"/>
          </a:p>
        </p:txBody>
      </p:sp>
      <p:sp>
        <p:nvSpPr>
          <p:cNvPr id="3" name="Content Placeholder 2">
            <a:extLst>
              <a:ext uri="{FF2B5EF4-FFF2-40B4-BE49-F238E27FC236}">
                <a16:creationId xmlns:a16="http://schemas.microsoft.com/office/drawing/2014/main" id="{545FA4B5-01CF-AAC3-1E4D-EC1ED33D4018}"/>
              </a:ext>
            </a:extLst>
          </p:cNvPr>
          <p:cNvSpPr>
            <a:spLocks noGrp="1"/>
          </p:cNvSpPr>
          <p:nvPr>
            <p:ph idx="1"/>
          </p:nvPr>
        </p:nvSpPr>
        <p:spPr>
          <a:xfrm>
            <a:off x="838200" y="2428875"/>
            <a:ext cx="10515600" cy="3748088"/>
          </a:xfrm>
        </p:spPr>
        <p:txBody>
          <a:bodyPr/>
          <a:lstStyle/>
          <a:p>
            <a:pPr lvl="0"/>
            <a:r>
              <a:rPr lang="en-US" dirty="0"/>
              <a:t>Lack of early coordination</a:t>
            </a:r>
          </a:p>
          <a:p>
            <a:pPr lvl="0"/>
            <a:r>
              <a:rPr lang="en-US" dirty="0"/>
              <a:t>Unable to pass true debt test</a:t>
            </a:r>
          </a:p>
          <a:p>
            <a:endParaRPr lang="en-US" dirty="0"/>
          </a:p>
        </p:txBody>
      </p:sp>
      <p:pic>
        <p:nvPicPr>
          <p:cNvPr id="4" name="Picture 3">
            <a:extLst>
              <a:ext uri="{FF2B5EF4-FFF2-40B4-BE49-F238E27FC236}">
                <a16:creationId xmlns:a16="http://schemas.microsoft.com/office/drawing/2014/main" id="{98B20039-463A-12A0-21EB-481E32FE9C2C}"/>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31383" y="-1480492"/>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47B7FB22-3F6F-29F8-EA11-83A0BB8CF791}"/>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813354" y="3318943"/>
            <a:ext cx="3446734" cy="4920432"/>
          </a:xfrm>
          <a:prstGeom prst="rect">
            <a:avLst/>
          </a:prstGeom>
        </p:spPr>
      </p:pic>
    </p:spTree>
    <p:extLst>
      <p:ext uri="{BB962C8B-B14F-4D97-AF65-F5344CB8AC3E}">
        <p14:creationId xmlns:p14="http://schemas.microsoft.com/office/powerpoint/2010/main" val="202848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70616-ACB1-17AA-DEC6-FE0A26FBC497}"/>
              </a:ext>
            </a:extLst>
          </p:cNvPr>
          <p:cNvSpPr>
            <a:spLocks noGrp="1"/>
          </p:cNvSpPr>
          <p:nvPr>
            <p:ph type="title"/>
          </p:nvPr>
        </p:nvSpPr>
        <p:spPr>
          <a:xfrm>
            <a:off x="838200" y="1089025"/>
            <a:ext cx="10515600" cy="1325563"/>
          </a:xfrm>
        </p:spPr>
        <p:txBody>
          <a:bodyPr/>
          <a:lstStyle/>
          <a:p>
            <a:r>
              <a:rPr lang="en-US" dirty="0"/>
              <a:t>Benefits of Blending</a:t>
            </a:r>
            <a:br>
              <a:rPr lang="en-US" dirty="0"/>
            </a:br>
            <a:endParaRPr lang="en-US" dirty="0"/>
          </a:p>
        </p:txBody>
      </p:sp>
      <p:sp>
        <p:nvSpPr>
          <p:cNvPr id="3" name="Content Placeholder 2">
            <a:extLst>
              <a:ext uri="{FF2B5EF4-FFF2-40B4-BE49-F238E27FC236}">
                <a16:creationId xmlns:a16="http://schemas.microsoft.com/office/drawing/2014/main" id="{CCD73FC0-0337-6602-0167-EF84A98FE8FE}"/>
              </a:ext>
            </a:extLst>
          </p:cNvPr>
          <p:cNvSpPr>
            <a:spLocks noGrp="1"/>
          </p:cNvSpPr>
          <p:nvPr>
            <p:ph idx="1"/>
          </p:nvPr>
        </p:nvSpPr>
        <p:spPr>
          <a:xfrm>
            <a:off x="838200" y="2311400"/>
            <a:ext cx="10515600" cy="4351338"/>
          </a:xfrm>
        </p:spPr>
        <p:txBody>
          <a:bodyPr/>
          <a:lstStyle/>
          <a:p>
            <a:pPr lvl="0"/>
            <a:r>
              <a:rPr lang="en-US" b="1" dirty="0"/>
              <a:t>Enhanced feasibility</a:t>
            </a:r>
            <a:r>
              <a:rPr lang="en-US" dirty="0"/>
              <a:t>-Combining soft debt with equity covers rising construction cost and deepens affordability </a:t>
            </a:r>
          </a:p>
          <a:p>
            <a:pPr lvl="0"/>
            <a:r>
              <a:rPr lang="en-US" b="1" dirty="0"/>
              <a:t>Long-term Affordability</a:t>
            </a:r>
            <a:r>
              <a:rPr lang="en-US" dirty="0"/>
              <a:t>- Both HOME and HTF aligns with the 30- year LIHTC affordability requirements </a:t>
            </a:r>
          </a:p>
          <a:p>
            <a:pPr lvl="0"/>
            <a:r>
              <a:rPr lang="en-US" b="1" dirty="0"/>
              <a:t>Efficiency-</a:t>
            </a:r>
            <a:r>
              <a:rPr lang="en-US" dirty="0"/>
              <a:t> MHC allocate both LIHTC and HOME/HTF which leads to a simplified application process.</a:t>
            </a:r>
          </a:p>
          <a:p>
            <a:endParaRPr lang="en-US" dirty="0"/>
          </a:p>
        </p:txBody>
      </p:sp>
      <p:pic>
        <p:nvPicPr>
          <p:cNvPr id="4" name="Picture 3">
            <a:extLst>
              <a:ext uri="{FF2B5EF4-FFF2-40B4-BE49-F238E27FC236}">
                <a16:creationId xmlns:a16="http://schemas.microsoft.com/office/drawing/2014/main" id="{15E9F89F-EF5E-2206-7751-0DF06AA780C1}"/>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25B867F3-35CF-E143-D485-29A466A0A075}"/>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480104" y="4759734"/>
            <a:ext cx="3446734" cy="4920432"/>
          </a:xfrm>
          <a:prstGeom prst="rect">
            <a:avLst/>
          </a:prstGeom>
        </p:spPr>
      </p:pic>
    </p:spTree>
    <p:extLst>
      <p:ext uri="{BB962C8B-B14F-4D97-AF65-F5344CB8AC3E}">
        <p14:creationId xmlns:p14="http://schemas.microsoft.com/office/powerpoint/2010/main" val="283440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88B2C-9FC9-2E08-E823-E53A23912892}"/>
              </a:ext>
            </a:extLst>
          </p:cNvPr>
          <p:cNvSpPr>
            <a:spLocks noGrp="1"/>
          </p:cNvSpPr>
          <p:nvPr>
            <p:ph type="title"/>
          </p:nvPr>
        </p:nvSpPr>
        <p:spPr/>
        <p:txBody>
          <a:bodyPr>
            <a:normAutofit fontScale="90000"/>
          </a:bodyPr>
          <a:lstStyle/>
          <a:p>
            <a:br>
              <a:rPr lang="en-US" dirty="0"/>
            </a:br>
            <a:r>
              <a:rPr lang="en-US" dirty="0"/>
              <a:t>Why Use HOME/HTF and LIHTC Together?</a:t>
            </a:r>
            <a:br>
              <a:rPr lang="en-US" dirty="0"/>
            </a:br>
            <a:endParaRPr lang="en-US" dirty="0"/>
          </a:p>
        </p:txBody>
      </p:sp>
      <p:sp>
        <p:nvSpPr>
          <p:cNvPr id="3" name="Content Placeholder 2">
            <a:extLst>
              <a:ext uri="{FF2B5EF4-FFF2-40B4-BE49-F238E27FC236}">
                <a16:creationId xmlns:a16="http://schemas.microsoft.com/office/drawing/2014/main" id="{21303E67-8314-C963-DEFA-3294812AB0A3}"/>
              </a:ext>
            </a:extLst>
          </p:cNvPr>
          <p:cNvSpPr>
            <a:spLocks noGrp="1"/>
          </p:cNvSpPr>
          <p:nvPr>
            <p:ph idx="1"/>
          </p:nvPr>
        </p:nvSpPr>
        <p:spPr/>
        <p:txBody>
          <a:bodyPr>
            <a:normAutofit/>
          </a:bodyPr>
          <a:lstStyle/>
          <a:p>
            <a:pPr marL="0" lvl="0" indent="0">
              <a:buNone/>
            </a:pPr>
            <a:r>
              <a:rPr lang="en-US" dirty="0"/>
              <a:t>HOME/HTF funds can be used to finance the gap. Combining HOME/HTF and LIHTC funding also enables the developer and investors including MHC to:</a:t>
            </a:r>
          </a:p>
          <a:p>
            <a:pPr marL="0" indent="0">
              <a:buNone/>
            </a:pPr>
            <a:r>
              <a:rPr lang="en-US" dirty="0"/>
              <a:t>	• Leverage scarce resources </a:t>
            </a:r>
          </a:p>
          <a:p>
            <a:pPr marL="0" indent="0">
              <a:buNone/>
            </a:pPr>
            <a:r>
              <a:rPr lang="en-US" dirty="0"/>
              <a:t>	• Develop mixed-income housing </a:t>
            </a:r>
          </a:p>
          <a:p>
            <a:pPr marL="0" indent="0">
              <a:buNone/>
            </a:pPr>
            <a:r>
              <a:rPr lang="en-US" dirty="0"/>
              <a:t>	• Reach a diverse clientele (such as very low- and low- </a:t>
            </a:r>
          </a:p>
          <a:p>
            <a:pPr marL="0" indent="0">
              <a:buNone/>
            </a:pPr>
            <a:r>
              <a:rPr lang="en-US" dirty="0"/>
              <a:t>                income residents) with the same program activity.</a:t>
            </a:r>
          </a:p>
          <a:p>
            <a:endParaRPr lang="en-US" dirty="0"/>
          </a:p>
        </p:txBody>
      </p:sp>
      <p:pic>
        <p:nvPicPr>
          <p:cNvPr id="4" name="Picture 3">
            <a:extLst>
              <a:ext uri="{FF2B5EF4-FFF2-40B4-BE49-F238E27FC236}">
                <a16:creationId xmlns:a16="http://schemas.microsoft.com/office/drawing/2014/main" id="{A02D29B7-FC2B-8804-093F-45613BE25434}"/>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839661" y="-2375183"/>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2FD2CC80-30FB-152B-0166-E613B5A97317}"/>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146729" y="4032659"/>
            <a:ext cx="3446734" cy="4920432"/>
          </a:xfrm>
          <a:prstGeom prst="rect">
            <a:avLst/>
          </a:prstGeom>
        </p:spPr>
      </p:pic>
    </p:spTree>
    <p:extLst>
      <p:ext uri="{BB962C8B-B14F-4D97-AF65-F5344CB8AC3E}">
        <p14:creationId xmlns:p14="http://schemas.microsoft.com/office/powerpoint/2010/main" val="15534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7244B-3648-637F-A2DF-92F602D7AD6F}"/>
              </a:ext>
            </a:extLst>
          </p:cNvPr>
          <p:cNvSpPr>
            <a:spLocks noGrp="1"/>
          </p:cNvSpPr>
          <p:nvPr>
            <p:ph type="title"/>
          </p:nvPr>
        </p:nvSpPr>
        <p:spPr>
          <a:xfrm>
            <a:off x="1097280" y="1124077"/>
            <a:ext cx="10256520" cy="1325563"/>
          </a:xfrm>
        </p:spPr>
        <p:txBody>
          <a:bodyPr/>
          <a:lstStyle/>
          <a:p>
            <a:r>
              <a:rPr lang="en-US" dirty="0"/>
              <a:t>Tips for Successful Blending </a:t>
            </a:r>
            <a:br>
              <a:rPr lang="en-US" dirty="0"/>
            </a:br>
            <a:r>
              <a:rPr lang="en-US" dirty="0"/>
              <a:t>Visioning</a:t>
            </a:r>
          </a:p>
        </p:txBody>
      </p:sp>
      <p:sp>
        <p:nvSpPr>
          <p:cNvPr id="3" name="Content Placeholder 2">
            <a:extLst>
              <a:ext uri="{FF2B5EF4-FFF2-40B4-BE49-F238E27FC236}">
                <a16:creationId xmlns:a16="http://schemas.microsoft.com/office/drawing/2014/main" id="{ECD0F0D4-6D85-94F6-217E-B93154C48EAC}"/>
              </a:ext>
            </a:extLst>
          </p:cNvPr>
          <p:cNvSpPr>
            <a:spLocks noGrp="1"/>
          </p:cNvSpPr>
          <p:nvPr>
            <p:ph idx="1"/>
          </p:nvPr>
        </p:nvSpPr>
        <p:spPr>
          <a:xfrm>
            <a:off x="1097280" y="3209543"/>
            <a:ext cx="10256520" cy="3726371"/>
          </a:xfrm>
        </p:spPr>
        <p:txBody>
          <a:bodyPr/>
          <a:lstStyle/>
          <a:p>
            <a:r>
              <a:rPr lang="en-US" dirty="0"/>
              <a:t>Identify housing need</a:t>
            </a:r>
          </a:p>
          <a:p>
            <a:r>
              <a:rPr lang="en-US" dirty="0"/>
              <a:t>Target population (AMI levels)</a:t>
            </a:r>
          </a:p>
          <a:p>
            <a:r>
              <a:rPr lang="en-US" dirty="0"/>
              <a:t>Align with HOME &amp; HTF priorities</a:t>
            </a:r>
          </a:p>
        </p:txBody>
      </p:sp>
      <p:pic>
        <p:nvPicPr>
          <p:cNvPr id="4" name="Picture 3">
            <a:extLst>
              <a:ext uri="{FF2B5EF4-FFF2-40B4-BE49-F238E27FC236}">
                <a16:creationId xmlns:a16="http://schemas.microsoft.com/office/drawing/2014/main" id="{6B3D63E5-8E8F-9AB4-57F4-E72AB329087A}"/>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406E7806-F687-6CFC-CD91-146C346A9F4C}"/>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235007" y="3980377"/>
            <a:ext cx="3446734" cy="4920432"/>
          </a:xfrm>
          <a:prstGeom prst="rect">
            <a:avLst/>
          </a:prstGeom>
        </p:spPr>
      </p:pic>
    </p:spTree>
    <p:extLst>
      <p:ext uri="{BB962C8B-B14F-4D97-AF65-F5344CB8AC3E}">
        <p14:creationId xmlns:p14="http://schemas.microsoft.com/office/powerpoint/2010/main" val="112027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18A53-7F50-F3C9-8F0C-73E7B392AC71}"/>
              </a:ext>
            </a:extLst>
          </p:cNvPr>
          <p:cNvSpPr>
            <a:spLocks noGrp="1"/>
          </p:cNvSpPr>
          <p:nvPr>
            <p:ph type="title"/>
          </p:nvPr>
        </p:nvSpPr>
        <p:spPr>
          <a:xfrm>
            <a:off x="1291470" y="1015574"/>
            <a:ext cx="10062329" cy="1325563"/>
          </a:xfrm>
        </p:spPr>
        <p:txBody>
          <a:bodyPr/>
          <a:lstStyle/>
          <a:p>
            <a:r>
              <a:rPr lang="en-US" dirty="0"/>
              <a:t>Tips for Successful Blending</a:t>
            </a:r>
            <a:br>
              <a:rPr lang="en-US" dirty="0"/>
            </a:br>
            <a:r>
              <a:rPr lang="en-US" dirty="0"/>
              <a:t>Planning and Predevelopment	</a:t>
            </a:r>
          </a:p>
        </p:txBody>
      </p:sp>
      <p:sp>
        <p:nvSpPr>
          <p:cNvPr id="3" name="Content Placeholder 2">
            <a:extLst>
              <a:ext uri="{FF2B5EF4-FFF2-40B4-BE49-F238E27FC236}">
                <a16:creationId xmlns:a16="http://schemas.microsoft.com/office/drawing/2014/main" id="{EB93EECB-3758-5C06-5E2C-1BF021A76AE1}"/>
              </a:ext>
            </a:extLst>
          </p:cNvPr>
          <p:cNvSpPr>
            <a:spLocks noGrp="1"/>
          </p:cNvSpPr>
          <p:nvPr>
            <p:ph idx="1"/>
          </p:nvPr>
        </p:nvSpPr>
        <p:spPr>
          <a:xfrm>
            <a:off x="1291472" y="3205113"/>
            <a:ext cx="10062328" cy="2971850"/>
          </a:xfrm>
        </p:spPr>
        <p:txBody>
          <a:bodyPr/>
          <a:lstStyle/>
          <a:p>
            <a:r>
              <a:rPr lang="en-US" dirty="0"/>
              <a:t>Site control</a:t>
            </a:r>
          </a:p>
          <a:p>
            <a:r>
              <a:rPr lang="en-US" dirty="0"/>
              <a:t>Preliminary budget</a:t>
            </a:r>
          </a:p>
          <a:p>
            <a:r>
              <a:rPr lang="en-US" dirty="0"/>
              <a:t>Engage partners (developer, CHDO, lender)</a:t>
            </a:r>
          </a:p>
        </p:txBody>
      </p:sp>
      <p:pic>
        <p:nvPicPr>
          <p:cNvPr id="4" name="Picture 3">
            <a:extLst>
              <a:ext uri="{FF2B5EF4-FFF2-40B4-BE49-F238E27FC236}">
                <a16:creationId xmlns:a16="http://schemas.microsoft.com/office/drawing/2014/main" id="{34317C1F-DA0A-5317-B5EB-B8E8A2F800EE}"/>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728672" y="-1722770"/>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55AEC992-55BB-DE8B-8D8C-7DCB0A861D93}"/>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366983" y="3854761"/>
            <a:ext cx="3446734" cy="4920432"/>
          </a:xfrm>
          <a:prstGeom prst="rect">
            <a:avLst/>
          </a:prstGeom>
        </p:spPr>
      </p:pic>
    </p:spTree>
    <p:extLst>
      <p:ext uri="{BB962C8B-B14F-4D97-AF65-F5344CB8AC3E}">
        <p14:creationId xmlns:p14="http://schemas.microsoft.com/office/powerpoint/2010/main" val="5729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C0AEA-6FE0-E226-86C5-B12CCD4D6656}"/>
              </a:ext>
            </a:extLst>
          </p:cNvPr>
          <p:cNvSpPr>
            <a:spLocks noGrp="1"/>
          </p:cNvSpPr>
          <p:nvPr>
            <p:ph type="title"/>
          </p:nvPr>
        </p:nvSpPr>
        <p:spPr>
          <a:xfrm>
            <a:off x="966216" y="1151509"/>
            <a:ext cx="10515600" cy="1325563"/>
          </a:xfrm>
        </p:spPr>
        <p:txBody>
          <a:bodyPr/>
          <a:lstStyle/>
          <a:p>
            <a:r>
              <a:rPr lang="en-US" dirty="0"/>
              <a:t>Tips for Successful Blending</a:t>
            </a:r>
            <a:br>
              <a:rPr lang="en-US" dirty="0"/>
            </a:br>
            <a:r>
              <a:rPr lang="en-US" dirty="0"/>
              <a:t>Site Selection &amp; Design</a:t>
            </a:r>
          </a:p>
        </p:txBody>
      </p:sp>
      <p:sp>
        <p:nvSpPr>
          <p:cNvPr id="3" name="Content Placeholder 2">
            <a:extLst>
              <a:ext uri="{FF2B5EF4-FFF2-40B4-BE49-F238E27FC236}">
                <a16:creationId xmlns:a16="http://schemas.microsoft.com/office/drawing/2014/main" id="{10AD0474-93BE-5A51-CBB0-C1F6F46133B4}"/>
              </a:ext>
            </a:extLst>
          </p:cNvPr>
          <p:cNvSpPr>
            <a:spLocks noGrp="1"/>
          </p:cNvSpPr>
          <p:nvPr>
            <p:ph idx="1"/>
          </p:nvPr>
        </p:nvSpPr>
        <p:spPr>
          <a:xfrm>
            <a:off x="966216" y="2971799"/>
            <a:ext cx="10387584" cy="3205163"/>
          </a:xfrm>
        </p:spPr>
        <p:txBody>
          <a:bodyPr/>
          <a:lstStyle/>
          <a:p>
            <a:r>
              <a:rPr lang="en-US" dirty="0"/>
              <a:t>Eligible location </a:t>
            </a:r>
          </a:p>
          <a:p>
            <a:r>
              <a:rPr lang="en-US" dirty="0"/>
              <a:t>Cost-efficient design</a:t>
            </a:r>
          </a:p>
          <a:p>
            <a:r>
              <a:rPr lang="en-US" dirty="0"/>
              <a:t>Meet property standards</a:t>
            </a:r>
          </a:p>
        </p:txBody>
      </p:sp>
      <p:pic>
        <p:nvPicPr>
          <p:cNvPr id="4" name="Picture 3">
            <a:extLst>
              <a:ext uri="{FF2B5EF4-FFF2-40B4-BE49-F238E27FC236}">
                <a16:creationId xmlns:a16="http://schemas.microsoft.com/office/drawing/2014/main" id="{087E09E9-4E2E-D924-A0C6-FF4FBB15BE17}"/>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BA6408BF-846F-F659-29B0-5835AC24F28C}"/>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480104" y="4759734"/>
            <a:ext cx="3446734" cy="4920432"/>
          </a:xfrm>
          <a:prstGeom prst="rect">
            <a:avLst/>
          </a:prstGeom>
        </p:spPr>
      </p:pic>
    </p:spTree>
    <p:extLst>
      <p:ext uri="{BB962C8B-B14F-4D97-AF65-F5344CB8AC3E}">
        <p14:creationId xmlns:p14="http://schemas.microsoft.com/office/powerpoint/2010/main" val="168157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D482E-D7F0-BCFB-3D91-F11EC009A6F2}"/>
              </a:ext>
            </a:extLst>
          </p:cNvPr>
          <p:cNvSpPr>
            <a:spLocks noGrp="1"/>
          </p:cNvSpPr>
          <p:nvPr>
            <p:ph type="title"/>
          </p:nvPr>
        </p:nvSpPr>
        <p:spPr>
          <a:xfrm>
            <a:off x="1179576" y="1279601"/>
            <a:ext cx="10174224" cy="1325563"/>
          </a:xfrm>
        </p:spPr>
        <p:txBody>
          <a:bodyPr/>
          <a:lstStyle/>
          <a:p>
            <a:r>
              <a:rPr lang="en-US" dirty="0"/>
              <a:t>Tips for Successful Blending</a:t>
            </a:r>
            <a:br>
              <a:rPr lang="en-US" dirty="0"/>
            </a:br>
            <a:r>
              <a:rPr lang="en-US" dirty="0"/>
              <a:t>Securing Funding</a:t>
            </a:r>
          </a:p>
        </p:txBody>
      </p:sp>
      <p:sp>
        <p:nvSpPr>
          <p:cNvPr id="3" name="Content Placeholder 2">
            <a:extLst>
              <a:ext uri="{FF2B5EF4-FFF2-40B4-BE49-F238E27FC236}">
                <a16:creationId xmlns:a16="http://schemas.microsoft.com/office/drawing/2014/main" id="{DF3933B1-48C6-9B23-783D-CFD8EF97ADA5}"/>
              </a:ext>
            </a:extLst>
          </p:cNvPr>
          <p:cNvSpPr>
            <a:spLocks noGrp="1"/>
          </p:cNvSpPr>
          <p:nvPr>
            <p:ph idx="1"/>
          </p:nvPr>
        </p:nvSpPr>
        <p:spPr>
          <a:xfrm>
            <a:off x="1179576" y="3054285"/>
            <a:ext cx="10174224" cy="3122677"/>
          </a:xfrm>
        </p:spPr>
        <p:txBody>
          <a:bodyPr/>
          <a:lstStyle/>
          <a:p>
            <a:r>
              <a:rPr lang="en-US" dirty="0"/>
              <a:t>Apply for LIHTC (primary equity)</a:t>
            </a:r>
          </a:p>
          <a:p>
            <a:r>
              <a:rPr lang="en-US" dirty="0"/>
              <a:t>Layer HOME/HTF gap financing</a:t>
            </a:r>
          </a:p>
          <a:p>
            <a:r>
              <a:rPr lang="en-US" dirty="0"/>
              <a:t>Use other soft funds to reduce debt</a:t>
            </a:r>
          </a:p>
        </p:txBody>
      </p:sp>
      <p:pic>
        <p:nvPicPr>
          <p:cNvPr id="4" name="Picture 3">
            <a:extLst>
              <a:ext uri="{FF2B5EF4-FFF2-40B4-BE49-F238E27FC236}">
                <a16:creationId xmlns:a16="http://schemas.microsoft.com/office/drawing/2014/main" id="{B4C6CA69-31AD-B952-2BD2-AE70B66A7901}"/>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FEC5BC4E-3757-4EFC-B0F9-D1CB7AB2E676}"/>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480104" y="4759734"/>
            <a:ext cx="3446734" cy="4920432"/>
          </a:xfrm>
          <a:prstGeom prst="rect">
            <a:avLst/>
          </a:prstGeom>
        </p:spPr>
      </p:pic>
    </p:spTree>
    <p:extLst>
      <p:ext uri="{BB962C8B-B14F-4D97-AF65-F5344CB8AC3E}">
        <p14:creationId xmlns:p14="http://schemas.microsoft.com/office/powerpoint/2010/main" val="49790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7B8B5-FDFB-9BFA-0865-A8012E180016}"/>
              </a:ext>
            </a:extLst>
          </p:cNvPr>
          <p:cNvSpPr>
            <a:spLocks noGrp="1"/>
          </p:cNvSpPr>
          <p:nvPr>
            <p:ph type="title"/>
          </p:nvPr>
        </p:nvSpPr>
        <p:spPr>
          <a:xfrm>
            <a:off x="1404592" y="930733"/>
            <a:ext cx="9949207" cy="1325563"/>
          </a:xfrm>
        </p:spPr>
        <p:txBody>
          <a:bodyPr/>
          <a:lstStyle/>
          <a:p>
            <a:r>
              <a:rPr lang="en-US" dirty="0"/>
              <a:t>Key Deal Structuring Tips</a:t>
            </a:r>
          </a:p>
        </p:txBody>
      </p:sp>
      <p:sp>
        <p:nvSpPr>
          <p:cNvPr id="3" name="Content Placeholder 2">
            <a:extLst>
              <a:ext uri="{FF2B5EF4-FFF2-40B4-BE49-F238E27FC236}">
                <a16:creationId xmlns:a16="http://schemas.microsoft.com/office/drawing/2014/main" id="{62F415D5-1F1A-C19C-839F-5981BE706E4D}"/>
              </a:ext>
            </a:extLst>
          </p:cNvPr>
          <p:cNvSpPr>
            <a:spLocks noGrp="1"/>
          </p:cNvSpPr>
          <p:nvPr>
            <p:ph idx="1"/>
          </p:nvPr>
        </p:nvSpPr>
        <p:spPr>
          <a:xfrm>
            <a:off x="1404594" y="2601797"/>
            <a:ext cx="9949206" cy="3575165"/>
          </a:xfrm>
        </p:spPr>
        <p:txBody>
          <a:bodyPr/>
          <a:lstStyle/>
          <a:p>
            <a:r>
              <a:rPr lang="en-US" dirty="0"/>
              <a:t>Use LIHTC as main equity</a:t>
            </a:r>
          </a:p>
          <a:p>
            <a:r>
              <a:rPr lang="en-US" dirty="0"/>
              <a:t>HOME/HTF fills gap</a:t>
            </a:r>
          </a:p>
          <a:p>
            <a:r>
              <a:rPr lang="en-US" dirty="0"/>
              <a:t>Defer developer fee if needed</a:t>
            </a:r>
          </a:p>
          <a:p>
            <a:r>
              <a:rPr lang="en-US" dirty="0"/>
              <a:t>Ensure true debt vs soft financing</a:t>
            </a:r>
          </a:p>
        </p:txBody>
      </p:sp>
      <p:pic>
        <p:nvPicPr>
          <p:cNvPr id="4" name="Picture 3">
            <a:extLst>
              <a:ext uri="{FF2B5EF4-FFF2-40B4-BE49-F238E27FC236}">
                <a16:creationId xmlns:a16="http://schemas.microsoft.com/office/drawing/2014/main" id="{272A17E4-A85A-4C4F-6509-C9454760310A}"/>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AB4971F7-282B-506B-F6B7-D2D79C9BED1F}"/>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480104" y="4759734"/>
            <a:ext cx="3446734" cy="4920432"/>
          </a:xfrm>
          <a:prstGeom prst="rect">
            <a:avLst/>
          </a:prstGeom>
        </p:spPr>
      </p:pic>
    </p:spTree>
    <p:extLst>
      <p:ext uri="{BB962C8B-B14F-4D97-AF65-F5344CB8AC3E}">
        <p14:creationId xmlns:p14="http://schemas.microsoft.com/office/powerpoint/2010/main" val="354165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77663-A0E4-B9EB-36E2-608E71A0FB4F}"/>
              </a:ext>
            </a:extLst>
          </p:cNvPr>
          <p:cNvSpPr>
            <a:spLocks noGrp="1"/>
          </p:cNvSpPr>
          <p:nvPr>
            <p:ph type="ctrTitle"/>
          </p:nvPr>
        </p:nvSpPr>
        <p:spPr>
          <a:xfrm>
            <a:off x="1524000" y="1612557"/>
            <a:ext cx="9144000" cy="2387600"/>
          </a:xfrm>
        </p:spPr>
        <p:txBody>
          <a:bodyPr>
            <a:normAutofit fontScale="90000"/>
          </a:bodyPr>
          <a:lstStyle/>
          <a:p>
            <a:br>
              <a:rPr lang="en-US" dirty="0"/>
            </a:br>
            <a:r>
              <a:rPr lang="en-US" dirty="0"/>
              <a:t>“Blending the Deal”</a:t>
            </a:r>
            <a:br>
              <a:rPr lang="en-US" dirty="0"/>
            </a:br>
            <a:endParaRPr lang="en-US" dirty="0"/>
          </a:p>
        </p:txBody>
      </p:sp>
      <p:sp>
        <p:nvSpPr>
          <p:cNvPr id="3" name="Subtitle 2">
            <a:extLst>
              <a:ext uri="{FF2B5EF4-FFF2-40B4-BE49-F238E27FC236}">
                <a16:creationId xmlns:a16="http://schemas.microsoft.com/office/drawing/2014/main" id="{D67D0F0E-50CA-A2E7-3651-5DCF2CC2EA56}"/>
              </a:ext>
            </a:extLst>
          </p:cNvPr>
          <p:cNvSpPr>
            <a:spLocks noGrp="1"/>
          </p:cNvSpPr>
          <p:nvPr>
            <p:ph type="subTitle" idx="1"/>
          </p:nvPr>
        </p:nvSpPr>
        <p:spPr>
          <a:xfrm>
            <a:off x="1523999" y="3602037"/>
            <a:ext cx="9305925" cy="2713037"/>
          </a:xfrm>
        </p:spPr>
        <p:txBody>
          <a:bodyPr>
            <a:normAutofit/>
          </a:bodyPr>
          <a:lstStyle/>
          <a:p>
            <a:r>
              <a:rPr lang="en-US" b="1" dirty="0"/>
              <a:t>Presenters: </a:t>
            </a:r>
          </a:p>
          <a:p>
            <a:r>
              <a:rPr lang="en-US" dirty="0"/>
              <a:t>Kimberly Stamps, MHC</a:t>
            </a:r>
          </a:p>
          <a:p>
            <a:r>
              <a:rPr lang="en-US" dirty="0"/>
              <a:t>Cliff Holmes, MHC</a:t>
            </a:r>
          </a:p>
          <a:p>
            <a:r>
              <a:rPr lang="en-US" dirty="0"/>
              <a:t> Brandon Morey, MHC</a:t>
            </a:r>
          </a:p>
          <a:p>
            <a:r>
              <a:rPr lang="en-US" b="1" dirty="0"/>
              <a:t>Moderator:</a:t>
            </a:r>
          </a:p>
          <a:p>
            <a:r>
              <a:rPr lang="en-US" dirty="0"/>
              <a:t>David Hancock, MHC</a:t>
            </a:r>
          </a:p>
          <a:p>
            <a:endParaRPr lang="en-US" dirty="0"/>
          </a:p>
          <a:p>
            <a:endParaRPr lang="en-US" dirty="0"/>
          </a:p>
        </p:txBody>
      </p:sp>
      <p:sp>
        <p:nvSpPr>
          <p:cNvPr id="5" name="Title 1">
            <a:extLst>
              <a:ext uri="{FF2B5EF4-FFF2-40B4-BE49-F238E27FC236}">
                <a16:creationId xmlns:a16="http://schemas.microsoft.com/office/drawing/2014/main" id="{9B17A198-4006-6EEC-4A3E-1C521A504F08}"/>
              </a:ext>
            </a:extLst>
          </p:cNvPr>
          <p:cNvSpPr txBox="1">
            <a:spLocks/>
          </p:cNvSpPr>
          <p:nvPr/>
        </p:nvSpPr>
        <p:spPr>
          <a:xfrm>
            <a:off x="1523999" y="1253765"/>
            <a:ext cx="9144000" cy="970961"/>
          </a:xfrm>
          <a:prstGeom prst="rect">
            <a:avLst/>
          </a:prstGeom>
        </p:spPr>
        <p:txBody>
          <a:bodyPr vert="horz" lIns="91440" tIns="45720" rIns="91440" bIns="45720" rtlCol="0" anchor="b">
            <a:normAutofit fontScale="90000" lnSpcReduction="20000"/>
          </a:bodyPr>
          <a:lstStyle>
            <a:lvl1pPr algn="ctr" defTabSz="914400" rtl="0" eaLnBrk="1" latinLnBrk="0" hangingPunct="1">
              <a:lnSpc>
                <a:spcPct val="90000"/>
              </a:lnSpc>
              <a:spcBef>
                <a:spcPct val="0"/>
              </a:spcBef>
              <a:buNone/>
              <a:defRPr sz="6000" b="1" kern="1200">
                <a:solidFill>
                  <a:schemeClr val="accent4"/>
                </a:solidFill>
                <a:latin typeface="+mj-lt"/>
                <a:ea typeface="+mj-ea"/>
                <a:cs typeface="+mj-cs"/>
              </a:defRPr>
            </a:lvl1pPr>
          </a:lstStyle>
          <a:p>
            <a:r>
              <a:rPr lang="en-US" sz="2800" dirty="0">
                <a:solidFill>
                  <a:schemeClr val="accent3"/>
                </a:solidFill>
              </a:rPr>
              <a:t>2026 Mississippi Affordable Housing Conference</a:t>
            </a:r>
            <a:br>
              <a:rPr lang="en-US" sz="2800" dirty="0">
                <a:solidFill>
                  <a:schemeClr val="accent3"/>
                </a:solidFill>
              </a:rPr>
            </a:br>
            <a:br>
              <a:rPr lang="en-US" sz="2800" dirty="0">
                <a:solidFill>
                  <a:schemeClr val="accent3"/>
                </a:solidFill>
              </a:rPr>
            </a:br>
            <a:endParaRPr lang="en-US" sz="2800" dirty="0">
              <a:solidFill>
                <a:schemeClr val="accent3"/>
              </a:solidFill>
            </a:endParaRPr>
          </a:p>
        </p:txBody>
      </p:sp>
    </p:spTree>
    <p:extLst>
      <p:ext uri="{BB962C8B-B14F-4D97-AF65-F5344CB8AC3E}">
        <p14:creationId xmlns:p14="http://schemas.microsoft.com/office/powerpoint/2010/main" val="2355152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DFC87-169C-0BBB-1F7B-3647F13EABA3}"/>
              </a:ext>
            </a:extLst>
          </p:cNvPr>
          <p:cNvSpPr>
            <a:spLocks noGrp="1"/>
          </p:cNvSpPr>
          <p:nvPr>
            <p:ph type="title"/>
          </p:nvPr>
        </p:nvSpPr>
        <p:spPr>
          <a:xfrm>
            <a:off x="1325880" y="941197"/>
            <a:ext cx="10027920" cy="1325563"/>
          </a:xfrm>
        </p:spPr>
        <p:txBody>
          <a:bodyPr/>
          <a:lstStyle/>
          <a:p>
            <a:r>
              <a:rPr lang="en-US" dirty="0"/>
              <a:t>Common Pitfalls </a:t>
            </a:r>
          </a:p>
        </p:txBody>
      </p:sp>
      <p:sp>
        <p:nvSpPr>
          <p:cNvPr id="3" name="Content Placeholder 2">
            <a:extLst>
              <a:ext uri="{FF2B5EF4-FFF2-40B4-BE49-F238E27FC236}">
                <a16:creationId xmlns:a16="http://schemas.microsoft.com/office/drawing/2014/main" id="{D02CA323-167B-F4F5-6F56-CE164FC9B8B1}"/>
              </a:ext>
            </a:extLst>
          </p:cNvPr>
          <p:cNvSpPr>
            <a:spLocks noGrp="1"/>
          </p:cNvSpPr>
          <p:nvPr>
            <p:ph idx="1"/>
          </p:nvPr>
        </p:nvSpPr>
        <p:spPr>
          <a:xfrm>
            <a:off x="1325880" y="2450591"/>
            <a:ext cx="10027920" cy="3726371"/>
          </a:xfrm>
        </p:spPr>
        <p:txBody>
          <a:bodyPr/>
          <a:lstStyle/>
          <a:p>
            <a:r>
              <a:rPr lang="en-US" dirty="0"/>
              <a:t>Over-subsidizing</a:t>
            </a:r>
          </a:p>
          <a:p>
            <a:r>
              <a:rPr lang="en-US" dirty="0"/>
              <a:t>Ineligible cost</a:t>
            </a:r>
          </a:p>
          <a:p>
            <a:r>
              <a:rPr lang="en-US" dirty="0"/>
              <a:t>Weak Underwriting</a:t>
            </a:r>
          </a:p>
        </p:txBody>
      </p:sp>
      <p:pic>
        <p:nvPicPr>
          <p:cNvPr id="4" name="Picture 3">
            <a:extLst>
              <a:ext uri="{FF2B5EF4-FFF2-40B4-BE49-F238E27FC236}">
                <a16:creationId xmlns:a16="http://schemas.microsoft.com/office/drawing/2014/main" id="{162D535B-77D5-99F3-150C-5B8EEF0AA37E}"/>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12235" y="-1372683"/>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C01EC1D6-77C9-4EA8-55C6-DA921A02A015}"/>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216154" y="3716746"/>
            <a:ext cx="3446734" cy="4920432"/>
          </a:xfrm>
          <a:prstGeom prst="rect">
            <a:avLst/>
          </a:prstGeom>
        </p:spPr>
      </p:pic>
    </p:spTree>
    <p:extLst>
      <p:ext uri="{BB962C8B-B14F-4D97-AF65-F5344CB8AC3E}">
        <p14:creationId xmlns:p14="http://schemas.microsoft.com/office/powerpoint/2010/main" val="208662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B314F-33F1-D8BB-A583-51D65658C726}"/>
              </a:ext>
            </a:extLst>
          </p:cNvPr>
          <p:cNvSpPr>
            <a:spLocks noGrp="1"/>
          </p:cNvSpPr>
          <p:nvPr>
            <p:ph type="title"/>
          </p:nvPr>
        </p:nvSpPr>
        <p:spPr>
          <a:xfrm>
            <a:off x="838200" y="1096645"/>
            <a:ext cx="10515600" cy="1325563"/>
          </a:xfrm>
        </p:spPr>
        <p:txBody>
          <a:bodyPr/>
          <a:lstStyle/>
          <a:p>
            <a:r>
              <a:rPr lang="en-US" dirty="0"/>
              <a:t>Project </a:t>
            </a:r>
            <a:r>
              <a:rPr lang="en-US" dirty="0" err="1"/>
              <a:t>Snapshop</a:t>
            </a:r>
            <a:r>
              <a:rPr lang="en-US" dirty="0"/>
              <a:t> </a:t>
            </a:r>
          </a:p>
        </p:txBody>
      </p:sp>
      <p:sp>
        <p:nvSpPr>
          <p:cNvPr id="3" name="Content Placeholder 2">
            <a:extLst>
              <a:ext uri="{FF2B5EF4-FFF2-40B4-BE49-F238E27FC236}">
                <a16:creationId xmlns:a16="http://schemas.microsoft.com/office/drawing/2014/main" id="{22468B5A-6C22-A70E-45FE-8C95B594373C}"/>
              </a:ext>
            </a:extLst>
          </p:cNvPr>
          <p:cNvSpPr>
            <a:spLocks noGrp="1"/>
          </p:cNvSpPr>
          <p:nvPr>
            <p:ph idx="1"/>
          </p:nvPr>
        </p:nvSpPr>
        <p:spPr>
          <a:xfrm>
            <a:off x="838200" y="3088706"/>
            <a:ext cx="10515600" cy="3088256"/>
          </a:xfrm>
        </p:spPr>
        <p:txBody>
          <a:bodyPr/>
          <a:lstStyle/>
          <a:p>
            <a:r>
              <a:rPr lang="en-US" dirty="0"/>
              <a:t>75-unit affordable rental development</a:t>
            </a:r>
          </a:p>
          <a:p>
            <a:r>
              <a:rPr lang="en-US" dirty="0"/>
              <a:t>Total development Cost (TDC): $14,500,000</a:t>
            </a:r>
          </a:p>
          <a:p>
            <a:endParaRPr lang="en-US" dirty="0"/>
          </a:p>
        </p:txBody>
      </p:sp>
      <p:pic>
        <p:nvPicPr>
          <p:cNvPr id="6" name="Graphic 5">
            <a:extLst>
              <a:ext uri="{FF2B5EF4-FFF2-40B4-BE49-F238E27FC236}">
                <a16:creationId xmlns:a16="http://schemas.microsoft.com/office/drawing/2014/main" id="{DF7108B7-4124-4601-0E2F-0BC3D42A7438}"/>
              </a:ext>
            </a:extLst>
          </p:cNvPr>
          <p:cNvPicPr>
            <a:picLocks noChangeAspect="1"/>
          </p:cNvPicPr>
          <p:nvPr/>
        </p:nvPicPr>
        <p:blipFill>
          <a:blip>
            <a:extLst>
              <a:ext uri="{96DAC541-7B7A-43D3-8B79-37D633B846F1}">
                <asvg:svgBlip xmlns:asvg="http://schemas.microsoft.com/office/drawing/2016/SVG/main" r:embed="rId2"/>
              </a:ext>
            </a:extLst>
          </a:blip>
          <a:srcRect l="5546" r="23723"/>
          <a:stretch>
            <a:fillRect/>
          </a:stretch>
        </p:blipFill>
        <p:spPr>
          <a:xfrm>
            <a:off x="8193024" y="1970281"/>
            <a:ext cx="3273552" cy="3088256"/>
          </a:xfrm>
          <a:prstGeom prst="rect">
            <a:avLst/>
          </a:prstGeom>
        </p:spPr>
      </p:pic>
      <p:pic>
        <p:nvPicPr>
          <p:cNvPr id="10" name="Picture 9">
            <a:extLst>
              <a:ext uri="{FF2B5EF4-FFF2-40B4-BE49-F238E27FC236}">
                <a16:creationId xmlns:a16="http://schemas.microsoft.com/office/drawing/2014/main" id="{117C7795-56CE-FC41-05B7-8BAE2E3BA6F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rot="5400000">
            <a:off x="9012235" y="-1372683"/>
            <a:ext cx="3028277" cy="4323057"/>
          </a:xfrm>
          <a:prstGeom prst="rect">
            <a:avLst/>
          </a:prstGeom>
        </p:spPr>
      </p:pic>
      <p:pic>
        <p:nvPicPr>
          <p:cNvPr id="11" name="Picture 10" descr="A picture containing orange, outdoor object&#10;&#10;AI-generated content may be incorrect.">
            <a:extLst>
              <a:ext uri="{FF2B5EF4-FFF2-40B4-BE49-F238E27FC236}">
                <a16:creationId xmlns:a16="http://schemas.microsoft.com/office/drawing/2014/main" id="{EA54491B-6BC5-A464-2D6A-149A69A789CD}"/>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rot="5400000">
            <a:off x="-1216154" y="3716746"/>
            <a:ext cx="3446734" cy="4920432"/>
          </a:xfrm>
          <a:prstGeom prst="rect">
            <a:avLst/>
          </a:prstGeom>
        </p:spPr>
      </p:pic>
    </p:spTree>
    <p:extLst>
      <p:ext uri="{BB962C8B-B14F-4D97-AF65-F5344CB8AC3E}">
        <p14:creationId xmlns:p14="http://schemas.microsoft.com/office/powerpoint/2010/main" val="19928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D7AC0-8C85-55B4-C9E5-00C36BBF4027}"/>
              </a:ext>
            </a:extLst>
          </p:cNvPr>
          <p:cNvSpPr>
            <a:spLocks noGrp="1"/>
          </p:cNvSpPr>
          <p:nvPr>
            <p:ph type="title"/>
          </p:nvPr>
        </p:nvSpPr>
        <p:spPr>
          <a:xfrm>
            <a:off x="838200" y="1062708"/>
            <a:ext cx="10515600" cy="1325563"/>
          </a:xfrm>
        </p:spPr>
        <p:txBody>
          <a:bodyPr/>
          <a:lstStyle/>
          <a:p>
            <a:r>
              <a:rPr lang="en-US" dirty="0"/>
              <a:t>USES (Total Development Cost =$14,500,000)</a:t>
            </a:r>
          </a:p>
        </p:txBody>
      </p:sp>
      <p:graphicFrame>
        <p:nvGraphicFramePr>
          <p:cNvPr id="4" name="Content Placeholder 3">
            <a:extLst>
              <a:ext uri="{FF2B5EF4-FFF2-40B4-BE49-F238E27FC236}">
                <a16:creationId xmlns:a16="http://schemas.microsoft.com/office/drawing/2014/main" id="{75587569-516C-CD63-1BF3-F96E96BED969}"/>
              </a:ext>
            </a:extLst>
          </p:cNvPr>
          <p:cNvGraphicFramePr>
            <a:graphicFrameLocks noGrp="1"/>
          </p:cNvGraphicFramePr>
          <p:nvPr>
            <p:ph idx="1"/>
            <p:extLst>
              <p:ext uri="{D42A27DB-BD31-4B8C-83A1-F6EECF244321}">
                <p14:modId xmlns:p14="http://schemas.microsoft.com/office/powerpoint/2010/main" val="2284483707"/>
              </p:ext>
            </p:extLst>
          </p:nvPr>
        </p:nvGraphicFramePr>
        <p:xfrm>
          <a:off x="838200" y="2687287"/>
          <a:ext cx="10515600" cy="259588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3601058201"/>
                    </a:ext>
                  </a:extLst>
                </a:gridCol>
                <a:gridCol w="5257800">
                  <a:extLst>
                    <a:ext uri="{9D8B030D-6E8A-4147-A177-3AD203B41FA5}">
                      <a16:colId xmlns:a16="http://schemas.microsoft.com/office/drawing/2014/main" val="929145062"/>
                    </a:ext>
                  </a:extLst>
                </a:gridCol>
              </a:tblGrid>
              <a:tr h="370840">
                <a:tc>
                  <a:txBody>
                    <a:bodyPr/>
                    <a:lstStyle/>
                    <a:p>
                      <a:r>
                        <a:rPr lang="en-US" dirty="0"/>
                        <a:t>Uses </a:t>
                      </a:r>
                    </a:p>
                  </a:txBody>
                  <a:tcPr/>
                </a:tc>
                <a:tc>
                  <a:txBody>
                    <a:bodyPr/>
                    <a:lstStyle/>
                    <a:p>
                      <a:r>
                        <a:rPr lang="en-US" dirty="0"/>
                        <a:t>Amount</a:t>
                      </a:r>
                    </a:p>
                  </a:txBody>
                  <a:tcPr/>
                </a:tc>
                <a:extLst>
                  <a:ext uri="{0D108BD9-81ED-4DB2-BD59-A6C34878D82A}">
                    <a16:rowId xmlns:a16="http://schemas.microsoft.com/office/drawing/2014/main" val="3436571701"/>
                  </a:ext>
                </a:extLst>
              </a:tr>
              <a:tr h="370840">
                <a:tc>
                  <a:txBody>
                    <a:bodyPr/>
                    <a:lstStyle/>
                    <a:p>
                      <a:r>
                        <a:rPr lang="en-US" dirty="0"/>
                        <a:t>Land Acquisition</a:t>
                      </a:r>
                    </a:p>
                  </a:txBody>
                  <a:tcPr/>
                </a:tc>
                <a:tc>
                  <a:txBody>
                    <a:bodyPr/>
                    <a:lstStyle/>
                    <a:p>
                      <a:r>
                        <a:rPr lang="en-US" dirty="0"/>
                        <a:t>$425,000</a:t>
                      </a:r>
                    </a:p>
                  </a:txBody>
                  <a:tcPr/>
                </a:tc>
                <a:extLst>
                  <a:ext uri="{0D108BD9-81ED-4DB2-BD59-A6C34878D82A}">
                    <a16:rowId xmlns:a16="http://schemas.microsoft.com/office/drawing/2014/main" val="2972269434"/>
                  </a:ext>
                </a:extLst>
              </a:tr>
              <a:tr h="370840">
                <a:tc>
                  <a:txBody>
                    <a:bodyPr/>
                    <a:lstStyle/>
                    <a:p>
                      <a:r>
                        <a:rPr lang="en-US" dirty="0"/>
                        <a:t>Hard Cost Construction Costs</a:t>
                      </a:r>
                    </a:p>
                  </a:txBody>
                  <a:tcPr/>
                </a:tc>
                <a:tc>
                  <a:txBody>
                    <a:bodyPr/>
                    <a:lstStyle/>
                    <a:p>
                      <a:r>
                        <a:rPr lang="en-US" dirty="0"/>
                        <a:t>$10,200,000</a:t>
                      </a:r>
                    </a:p>
                  </a:txBody>
                  <a:tcPr/>
                </a:tc>
                <a:extLst>
                  <a:ext uri="{0D108BD9-81ED-4DB2-BD59-A6C34878D82A}">
                    <a16:rowId xmlns:a16="http://schemas.microsoft.com/office/drawing/2014/main" val="2422837107"/>
                  </a:ext>
                </a:extLst>
              </a:tr>
              <a:tr h="370840">
                <a:tc>
                  <a:txBody>
                    <a:bodyPr/>
                    <a:lstStyle/>
                    <a:p>
                      <a:r>
                        <a:rPr lang="en-US" dirty="0"/>
                        <a:t>Soft Cost </a:t>
                      </a:r>
                    </a:p>
                  </a:txBody>
                  <a:tcPr/>
                </a:tc>
                <a:tc>
                  <a:txBody>
                    <a:bodyPr/>
                    <a:lstStyle/>
                    <a:p>
                      <a:r>
                        <a:rPr lang="en-US" dirty="0"/>
                        <a:t>$1,200,000</a:t>
                      </a:r>
                    </a:p>
                  </a:txBody>
                  <a:tcPr/>
                </a:tc>
                <a:extLst>
                  <a:ext uri="{0D108BD9-81ED-4DB2-BD59-A6C34878D82A}">
                    <a16:rowId xmlns:a16="http://schemas.microsoft.com/office/drawing/2014/main" val="2365233419"/>
                  </a:ext>
                </a:extLst>
              </a:tr>
              <a:tr h="370840">
                <a:tc>
                  <a:txBody>
                    <a:bodyPr/>
                    <a:lstStyle/>
                    <a:p>
                      <a:r>
                        <a:rPr lang="en-US" dirty="0"/>
                        <a:t>Developer Fee</a:t>
                      </a:r>
                    </a:p>
                  </a:txBody>
                  <a:tcPr/>
                </a:tc>
                <a:tc>
                  <a:txBody>
                    <a:bodyPr/>
                    <a:lstStyle/>
                    <a:p>
                      <a:r>
                        <a:rPr lang="en-US" dirty="0"/>
                        <a:t>$2,175,000</a:t>
                      </a:r>
                    </a:p>
                  </a:txBody>
                  <a:tcPr/>
                </a:tc>
                <a:extLst>
                  <a:ext uri="{0D108BD9-81ED-4DB2-BD59-A6C34878D82A}">
                    <a16:rowId xmlns:a16="http://schemas.microsoft.com/office/drawing/2014/main" val="1421971464"/>
                  </a:ext>
                </a:extLst>
              </a:tr>
              <a:tr h="370840">
                <a:tc>
                  <a:txBody>
                    <a:bodyPr/>
                    <a:lstStyle/>
                    <a:p>
                      <a:r>
                        <a:rPr lang="en-US" dirty="0"/>
                        <a:t>Reserves &amp; Contingency</a:t>
                      </a:r>
                    </a:p>
                  </a:txBody>
                  <a:tcPr/>
                </a:tc>
                <a:tc>
                  <a:txBody>
                    <a:bodyPr/>
                    <a:lstStyle/>
                    <a:p>
                      <a:r>
                        <a:rPr lang="en-US" dirty="0"/>
                        <a:t>$500,000</a:t>
                      </a:r>
                    </a:p>
                  </a:txBody>
                  <a:tcPr/>
                </a:tc>
                <a:extLst>
                  <a:ext uri="{0D108BD9-81ED-4DB2-BD59-A6C34878D82A}">
                    <a16:rowId xmlns:a16="http://schemas.microsoft.com/office/drawing/2014/main" val="4052733104"/>
                  </a:ext>
                </a:extLst>
              </a:tr>
              <a:tr h="370840">
                <a:tc>
                  <a:txBody>
                    <a:bodyPr/>
                    <a:lstStyle/>
                    <a:p>
                      <a:r>
                        <a:rPr lang="en-US" dirty="0"/>
                        <a:t>Total Uses</a:t>
                      </a:r>
                    </a:p>
                  </a:txBody>
                  <a:tcPr/>
                </a:tc>
                <a:tc>
                  <a:txBody>
                    <a:bodyPr/>
                    <a:lstStyle/>
                    <a:p>
                      <a:r>
                        <a:rPr lang="en-US" dirty="0"/>
                        <a:t>$14,500,000</a:t>
                      </a:r>
                    </a:p>
                  </a:txBody>
                  <a:tcPr/>
                </a:tc>
                <a:extLst>
                  <a:ext uri="{0D108BD9-81ED-4DB2-BD59-A6C34878D82A}">
                    <a16:rowId xmlns:a16="http://schemas.microsoft.com/office/drawing/2014/main" val="3351263637"/>
                  </a:ext>
                </a:extLst>
              </a:tr>
            </a:tbl>
          </a:graphicData>
        </a:graphic>
      </p:graphicFrame>
    </p:spTree>
    <p:extLst>
      <p:ext uri="{BB962C8B-B14F-4D97-AF65-F5344CB8AC3E}">
        <p14:creationId xmlns:p14="http://schemas.microsoft.com/office/powerpoint/2010/main" val="2951774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91232-C110-7F8A-8704-9DDEE405BC4E}"/>
              </a:ext>
            </a:extLst>
          </p:cNvPr>
          <p:cNvSpPr>
            <a:spLocks noGrp="1"/>
          </p:cNvSpPr>
          <p:nvPr>
            <p:ph type="title"/>
          </p:nvPr>
        </p:nvSpPr>
        <p:spPr>
          <a:xfrm>
            <a:off x="838200" y="676209"/>
            <a:ext cx="10515600" cy="1325563"/>
          </a:xfrm>
        </p:spPr>
        <p:txBody>
          <a:bodyPr/>
          <a:lstStyle/>
          <a:p>
            <a:r>
              <a:rPr lang="en-US" dirty="0"/>
              <a:t>Sources (Before HOME/HTF-Gap Exists)</a:t>
            </a:r>
          </a:p>
        </p:txBody>
      </p:sp>
      <p:graphicFrame>
        <p:nvGraphicFramePr>
          <p:cNvPr id="4" name="Content Placeholder 3">
            <a:extLst>
              <a:ext uri="{FF2B5EF4-FFF2-40B4-BE49-F238E27FC236}">
                <a16:creationId xmlns:a16="http://schemas.microsoft.com/office/drawing/2014/main" id="{642DC21D-97C7-E096-6256-53584EBB8DFD}"/>
              </a:ext>
            </a:extLst>
          </p:cNvPr>
          <p:cNvGraphicFramePr>
            <a:graphicFrameLocks noGrp="1"/>
          </p:cNvGraphicFramePr>
          <p:nvPr>
            <p:ph idx="1"/>
            <p:extLst>
              <p:ext uri="{D42A27DB-BD31-4B8C-83A1-F6EECF244321}">
                <p14:modId xmlns:p14="http://schemas.microsoft.com/office/powerpoint/2010/main" val="1479167515"/>
              </p:ext>
            </p:extLst>
          </p:nvPr>
        </p:nvGraphicFramePr>
        <p:xfrm>
          <a:off x="838200" y="2353526"/>
          <a:ext cx="10515600" cy="333756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012359094"/>
                    </a:ext>
                  </a:extLst>
                </a:gridCol>
                <a:gridCol w="5257800">
                  <a:extLst>
                    <a:ext uri="{9D8B030D-6E8A-4147-A177-3AD203B41FA5}">
                      <a16:colId xmlns:a16="http://schemas.microsoft.com/office/drawing/2014/main" val="845423784"/>
                    </a:ext>
                  </a:extLst>
                </a:gridCol>
              </a:tblGrid>
              <a:tr h="370840">
                <a:tc>
                  <a:txBody>
                    <a:bodyPr/>
                    <a:lstStyle/>
                    <a:p>
                      <a:r>
                        <a:rPr lang="en-US" dirty="0"/>
                        <a:t>Sources</a:t>
                      </a:r>
                    </a:p>
                  </a:txBody>
                  <a:tcPr/>
                </a:tc>
                <a:tc>
                  <a:txBody>
                    <a:bodyPr/>
                    <a:lstStyle/>
                    <a:p>
                      <a:r>
                        <a:rPr lang="en-US" dirty="0"/>
                        <a:t>Amount</a:t>
                      </a:r>
                    </a:p>
                  </a:txBody>
                  <a:tcPr/>
                </a:tc>
                <a:extLst>
                  <a:ext uri="{0D108BD9-81ED-4DB2-BD59-A6C34878D82A}">
                    <a16:rowId xmlns:a16="http://schemas.microsoft.com/office/drawing/2014/main" val="1980578906"/>
                  </a:ext>
                </a:extLst>
              </a:tr>
              <a:tr h="370840">
                <a:tc>
                  <a:txBody>
                    <a:bodyPr/>
                    <a:lstStyle/>
                    <a:p>
                      <a:r>
                        <a:rPr lang="en-US" dirty="0"/>
                        <a:t>LIHTC Equity (4%)</a:t>
                      </a:r>
                    </a:p>
                  </a:txBody>
                  <a:tcPr/>
                </a:tc>
                <a:tc>
                  <a:txBody>
                    <a:bodyPr/>
                    <a:lstStyle/>
                    <a:p>
                      <a:r>
                        <a:rPr lang="en-US" dirty="0"/>
                        <a:t>$3,802,190</a:t>
                      </a:r>
                    </a:p>
                  </a:txBody>
                  <a:tcPr/>
                </a:tc>
                <a:extLst>
                  <a:ext uri="{0D108BD9-81ED-4DB2-BD59-A6C34878D82A}">
                    <a16:rowId xmlns:a16="http://schemas.microsoft.com/office/drawing/2014/main" val="2318564553"/>
                  </a:ext>
                </a:extLst>
              </a:tr>
              <a:tr h="370840">
                <a:tc>
                  <a:txBody>
                    <a:bodyPr/>
                    <a:lstStyle/>
                    <a:p>
                      <a:r>
                        <a:rPr lang="en-US" dirty="0"/>
                        <a:t>Federal Historic Tax Credit</a:t>
                      </a:r>
                    </a:p>
                  </a:txBody>
                  <a:tcPr/>
                </a:tc>
                <a:tc>
                  <a:txBody>
                    <a:bodyPr/>
                    <a:lstStyle/>
                    <a:p>
                      <a:r>
                        <a:rPr lang="en-US" dirty="0"/>
                        <a:t>$1,979,002</a:t>
                      </a:r>
                    </a:p>
                  </a:txBody>
                  <a:tcPr/>
                </a:tc>
                <a:extLst>
                  <a:ext uri="{0D108BD9-81ED-4DB2-BD59-A6C34878D82A}">
                    <a16:rowId xmlns:a16="http://schemas.microsoft.com/office/drawing/2014/main" val="2107840439"/>
                  </a:ext>
                </a:extLst>
              </a:tr>
              <a:tr h="370840">
                <a:tc>
                  <a:txBody>
                    <a:bodyPr/>
                    <a:lstStyle/>
                    <a:p>
                      <a:r>
                        <a:rPr lang="en-US" dirty="0"/>
                        <a:t>State Historic Tax Credit</a:t>
                      </a:r>
                    </a:p>
                  </a:txBody>
                  <a:tcPr/>
                </a:tc>
                <a:tc>
                  <a:txBody>
                    <a:bodyPr/>
                    <a:lstStyle/>
                    <a:p>
                      <a:r>
                        <a:rPr lang="en-US" dirty="0"/>
                        <a:t>$2,182,941</a:t>
                      </a:r>
                    </a:p>
                  </a:txBody>
                  <a:tcPr/>
                </a:tc>
                <a:extLst>
                  <a:ext uri="{0D108BD9-81ED-4DB2-BD59-A6C34878D82A}">
                    <a16:rowId xmlns:a16="http://schemas.microsoft.com/office/drawing/2014/main" val="1045108240"/>
                  </a:ext>
                </a:extLst>
              </a:tr>
              <a:tr h="370840">
                <a:tc>
                  <a:txBody>
                    <a:bodyPr/>
                    <a:lstStyle/>
                    <a:p>
                      <a:r>
                        <a:rPr lang="en-US" dirty="0"/>
                        <a:t>Perm Loan</a:t>
                      </a:r>
                    </a:p>
                  </a:txBody>
                  <a:tcPr/>
                </a:tc>
                <a:tc>
                  <a:txBody>
                    <a:bodyPr/>
                    <a:lstStyle/>
                    <a:p>
                      <a:r>
                        <a:rPr lang="en-US" dirty="0"/>
                        <a:t>$1,689,000</a:t>
                      </a:r>
                    </a:p>
                  </a:txBody>
                  <a:tcPr/>
                </a:tc>
                <a:extLst>
                  <a:ext uri="{0D108BD9-81ED-4DB2-BD59-A6C34878D82A}">
                    <a16:rowId xmlns:a16="http://schemas.microsoft.com/office/drawing/2014/main" val="1018713826"/>
                  </a:ext>
                </a:extLst>
              </a:tr>
              <a:tr h="370840">
                <a:tc>
                  <a:txBody>
                    <a:bodyPr/>
                    <a:lstStyle/>
                    <a:p>
                      <a:r>
                        <a:rPr lang="en-US" dirty="0"/>
                        <a:t>AHP Grant</a:t>
                      </a:r>
                    </a:p>
                  </a:txBody>
                  <a:tcPr/>
                </a:tc>
                <a:tc>
                  <a:txBody>
                    <a:bodyPr/>
                    <a:lstStyle/>
                    <a:p>
                      <a:r>
                        <a:rPr lang="en-US" dirty="0"/>
                        <a:t>$750,000</a:t>
                      </a:r>
                    </a:p>
                  </a:txBody>
                  <a:tcPr/>
                </a:tc>
                <a:extLst>
                  <a:ext uri="{0D108BD9-81ED-4DB2-BD59-A6C34878D82A}">
                    <a16:rowId xmlns:a16="http://schemas.microsoft.com/office/drawing/2014/main" val="604320909"/>
                  </a:ext>
                </a:extLst>
              </a:tr>
              <a:tr h="370840">
                <a:tc>
                  <a:txBody>
                    <a:bodyPr/>
                    <a:lstStyle/>
                    <a:p>
                      <a:r>
                        <a:rPr lang="en-US" dirty="0"/>
                        <a:t>Sponsor Loan</a:t>
                      </a:r>
                    </a:p>
                  </a:txBody>
                  <a:tcPr/>
                </a:tc>
                <a:tc>
                  <a:txBody>
                    <a:bodyPr/>
                    <a:lstStyle/>
                    <a:p>
                      <a:r>
                        <a:rPr lang="en-US" dirty="0"/>
                        <a:t>$1,628,597</a:t>
                      </a:r>
                    </a:p>
                  </a:txBody>
                  <a:tcPr/>
                </a:tc>
                <a:extLst>
                  <a:ext uri="{0D108BD9-81ED-4DB2-BD59-A6C34878D82A}">
                    <a16:rowId xmlns:a16="http://schemas.microsoft.com/office/drawing/2014/main" val="2563070364"/>
                  </a:ext>
                </a:extLst>
              </a:tr>
              <a:tr h="370840">
                <a:tc>
                  <a:txBody>
                    <a:bodyPr/>
                    <a:lstStyle/>
                    <a:p>
                      <a:r>
                        <a:rPr lang="en-US" dirty="0"/>
                        <a:t>Total Sources</a:t>
                      </a:r>
                    </a:p>
                  </a:txBody>
                  <a:tcPr/>
                </a:tc>
                <a:tc>
                  <a:txBody>
                    <a:bodyPr/>
                    <a:lstStyle/>
                    <a:p>
                      <a:r>
                        <a:rPr lang="en-US" dirty="0"/>
                        <a:t>$12,031,730</a:t>
                      </a:r>
                    </a:p>
                  </a:txBody>
                  <a:tcPr/>
                </a:tc>
                <a:extLst>
                  <a:ext uri="{0D108BD9-81ED-4DB2-BD59-A6C34878D82A}">
                    <a16:rowId xmlns:a16="http://schemas.microsoft.com/office/drawing/2014/main" val="1890821660"/>
                  </a:ext>
                </a:extLst>
              </a:tr>
              <a:tr h="370840">
                <a:tc>
                  <a:txBody>
                    <a:bodyPr/>
                    <a:lstStyle/>
                    <a:p>
                      <a:r>
                        <a:rPr lang="en-US" dirty="0"/>
                        <a:t>Financing Gap</a:t>
                      </a:r>
                    </a:p>
                  </a:txBody>
                  <a:tcPr/>
                </a:tc>
                <a:tc>
                  <a:txBody>
                    <a:bodyPr/>
                    <a:lstStyle/>
                    <a:p>
                      <a:r>
                        <a:rPr lang="en-US" dirty="0"/>
                        <a:t>$2,468,270</a:t>
                      </a:r>
                    </a:p>
                  </a:txBody>
                  <a:tcPr/>
                </a:tc>
                <a:extLst>
                  <a:ext uri="{0D108BD9-81ED-4DB2-BD59-A6C34878D82A}">
                    <a16:rowId xmlns:a16="http://schemas.microsoft.com/office/drawing/2014/main" val="667042634"/>
                  </a:ext>
                </a:extLst>
              </a:tr>
            </a:tbl>
          </a:graphicData>
        </a:graphic>
      </p:graphicFrame>
    </p:spTree>
    <p:extLst>
      <p:ext uri="{BB962C8B-B14F-4D97-AF65-F5344CB8AC3E}">
        <p14:creationId xmlns:p14="http://schemas.microsoft.com/office/powerpoint/2010/main" val="28986953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4EE8D-30D8-DDDA-3578-DD9544ECB795}"/>
              </a:ext>
            </a:extLst>
          </p:cNvPr>
          <p:cNvSpPr>
            <a:spLocks noGrp="1"/>
          </p:cNvSpPr>
          <p:nvPr>
            <p:ph type="title"/>
          </p:nvPr>
        </p:nvSpPr>
        <p:spPr>
          <a:xfrm>
            <a:off x="1298448" y="1224661"/>
            <a:ext cx="6281928" cy="1325563"/>
          </a:xfrm>
        </p:spPr>
        <p:txBody>
          <a:bodyPr/>
          <a:lstStyle/>
          <a:p>
            <a:r>
              <a:rPr lang="en-US" dirty="0"/>
              <a:t>The Problem</a:t>
            </a:r>
          </a:p>
        </p:txBody>
      </p:sp>
      <p:sp>
        <p:nvSpPr>
          <p:cNvPr id="3" name="Content Placeholder 2">
            <a:extLst>
              <a:ext uri="{FF2B5EF4-FFF2-40B4-BE49-F238E27FC236}">
                <a16:creationId xmlns:a16="http://schemas.microsoft.com/office/drawing/2014/main" id="{6AD4B390-4839-2DC3-BEE8-D118821A4B1C}"/>
              </a:ext>
            </a:extLst>
          </p:cNvPr>
          <p:cNvSpPr>
            <a:spLocks noGrp="1"/>
          </p:cNvSpPr>
          <p:nvPr>
            <p:ph idx="1"/>
          </p:nvPr>
        </p:nvSpPr>
        <p:spPr>
          <a:xfrm>
            <a:off x="1298448" y="2550225"/>
            <a:ext cx="10055352" cy="3626738"/>
          </a:xfrm>
        </p:spPr>
        <p:txBody>
          <a:bodyPr/>
          <a:lstStyle/>
          <a:p>
            <a:r>
              <a:rPr lang="en-US" dirty="0"/>
              <a:t>You can’t fix this with:</a:t>
            </a:r>
          </a:p>
          <a:p>
            <a:r>
              <a:rPr lang="en-US" dirty="0"/>
              <a:t>More debt </a:t>
            </a:r>
            <a:r>
              <a:rPr lang="en-US" b="1" dirty="0">
                <a:solidFill>
                  <a:schemeClr val="accent2"/>
                </a:solidFill>
              </a:rPr>
              <a:t>X</a:t>
            </a:r>
            <a:r>
              <a:rPr lang="en-US" dirty="0"/>
              <a:t> (kills cash flow)</a:t>
            </a:r>
          </a:p>
          <a:p>
            <a:r>
              <a:rPr lang="en-US" dirty="0"/>
              <a:t>More deferred fee </a:t>
            </a:r>
            <a:r>
              <a:rPr lang="en-US" b="1" dirty="0">
                <a:solidFill>
                  <a:schemeClr val="accent2"/>
                </a:solidFill>
              </a:rPr>
              <a:t>X</a:t>
            </a:r>
            <a:r>
              <a:rPr lang="en-US" dirty="0"/>
              <a:t> (not sustainable)</a:t>
            </a:r>
          </a:p>
          <a:p>
            <a:r>
              <a:rPr lang="en-US" dirty="0"/>
              <a:t>Deals does NOT close</a:t>
            </a:r>
          </a:p>
        </p:txBody>
      </p:sp>
      <p:pic>
        <p:nvPicPr>
          <p:cNvPr id="5" name="Picture 4">
            <a:extLst>
              <a:ext uri="{FF2B5EF4-FFF2-40B4-BE49-F238E27FC236}">
                <a16:creationId xmlns:a16="http://schemas.microsoft.com/office/drawing/2014/main" id="{27C97BA8-2970-289F-AAC3-19E62A933E6E}"/>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12235" y="-1372683"/>
            <a:ext cx="3028277" cy="4323057"/>
          </a:xfrm>
          <a:prstGeom prst="rect">
            <a:avLst/>
          </a:prstGeom>
        </p:spPr>
      </p:pic>
      <p:pic>
        <p:nvPicPr>
          <p:cNvPr id="6" name="Picture 5" descr="A picture containing orange, outdoor object&#10;&#10;AI-generated content may be incorrect.">
            <a:extLst>
              <a:ext uri="{FF2B5EF4-FFF2-40B4-BE49-F238E27FC236}">
                <a16:creationId xmlns:a16="http://schemas.microsoft.com/office/drawing/2014/main" id="{0FF4019A-774D-D0BC-F9C5-CB21DDC40617}"/>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216154" y="3716746"/>
            <a:ext cx="3446734" cy="4920432"/>
          </a:xfrm>
          <a:prstGeom prst="rect">
            <a:avLst/>
          </a:prstGeom>
        </p:spPr>
      </p:pic>
    </p:spTree>
    <p:extLst>
      <p:ext uri="{BB962C8B-B14F-4D97-AF65-F5344CB8AC3E}">
        <p14:creationId xmlns:p14="http://schemas.microsoft.com/office/powerpoint/2010/main" val="33981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D0BC3-245D-9899-8182-B4406FCD27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AAB1D9-D46C-FFA4-95F3-F9E3D7C16ADC}"/>
              </a:ext>
            </a:extLst>
          </p:cNvPr>
          <p:cNvSpPr>
            <a:spLocks noGrp="1"/>
          </p:cNvSpPr>
          <p:nvPr>
            <p:ph type="title"/>
          </p:nvPr>
        </p:nvSpPr>
        <p:spPr/>
        <p:txBody>
          <a:bodyPr/>
          <a:lstStyle/>
          <a:p>
            <a:r>
              <a:rPr lang="en-US" dirty="0"/>
              <a:t>Sources (After HOME/HTF-Gap Exists)</a:t>
            </a:r>
          </a:p>
        </p:txBody>
      </p:sp>
      <p:graphicFrame>
        <p:nvGraphicFramePr>
          <p:cNvPr id="4" name="Content Placeholder 3">
            <a:extLst>
              <a:ext uri="{FF2B5EF4-FFF2-40B4-BE49-F238E27FC236}">
                <a16:creationId xmlns:a16="http://schemas.microsoft.com/office/drawing/2014/main" id="{D699F516-886C-28EA-C516-9A4D954F65E0}"/>
              </a:ext>
            </a:extLst>
          </p:cNvPr>
          <p:cNvGraphicFramePr>
            <a:graphicFrameLocks noGrp="1"/>
          </p:cNvGraphicFramePr>
          <p:nvPr>
            <p:ph idx="1"/>
            <p:extLst>
              <p:ext uri="{D42A27DB-BD31-4B8C-83A1-F6EECF244321}">
                <p14:modId xmlns:p14="http://schemas.microsoft.com/office/powerpoint/2010/main" val="508077315"/>
              </p:ext>
            </p:extLst>
          </p:nvPr>
        </p:nvGraphicFramePr>
        <p:xfrm>
          <a:off x="838200" y="1825625"/>
          <a:ext cx="10515600" cy="37084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012359094"/>
                    </a:ext>
                  </a:extLst>
                </a:gridCol>
                <a:gridCol w="5257800">
                  <a:extLst>
                    <a:ext uri="{9D8B030D-6E8A-4147-A177-3AD203B41FA5}">
                      <a16:colId xmlns:a16="http://schemas.microsoft.com/office/drawing/2014/main" val="845423784"/>
                    </a:ext>
                  </a:extLst>
                </a:gridCol>
              </a:tblGrid>
              <a:tr h="370840">
                <a:tc>
                  <a:txBody>
                    <a:bodyPr/>
                    <a:lstStyle/>
                    <a:p>
                      <a:r>
                        <a:rPr lang="en-US" dirty="0"/>
                        <a:t>Sources</a:t>
                      </a:r>
                    </a:p>
                  </a:txBody>
                  <a:tcPr/>
                </a:tc>
                <a:tc>
                  <a:txBody>
                    <a:bodyPr/>
                    <a:lstStyle/>
                    <a:p>
                      <a:r>
                        <a:rPr lang="en-US" dirty="0"/>
                        <a:t>Amount</a:t>
                      </a:r>
                    </a:p>
                  </a:txBody>
                  <a:tcPr/>
                </a:tc>
                <a:extLst>
                  <a:ext uri="{0D108BD9-81ED-4DB2-BD59-A6C34878D82A}">
                    <a16:rowId xmlns:a16="http://schemas.microsoft.com/office/drawing/2014/main" val="1980578906"/>
                  </a:ext>
                </a:extLst>
              </a:tr>
              <a:tr h="370840">
                <a:tc>
                  <a:txBody>
                    <a:bodyPr/>
                    <a:lstStyle/>
                    <a:p>
                      <a:r>
                        <a:rPr lang="en-US" dirty="0"/>
                        <a:t>LIHTC Equity (4%)</a:t>
                      </a:r>
                    </a:p>
                  </a:txBody>
                  <a:tcPr/>
                </a:tc>
                <a:tc>
                  <a:txBody>
                    <a:bodyPr/>
                    <a:lstStyle/>
                    <a:p>
                      <a:r>
                        <a:rPr lang="en-US" dirty="0"/>
                        <a:t>$3,802,190</a:t>
                      </a:r>
                    </a:p>
                  </a:txBody>
                  <a:tcPr/>
                </a:tc>
                <a:extLst>
                  <a:ext uri="{0D108BD9-81ED-4DB2-BD59-A6C34878D82A}">
                    <a16:rowId xmlns:a16="http://schemas.microsoft.com/office/drawing/2014/main" val="2318564553"/>
                  </a:ext>
                </a:extLst>
              </a:tr>
              <a:tr h="370840">
                <a:tc>
                  <a:txBody>
                    <a:bodyPr/>
                    <a:lstStyle/>
                    <a:p>
                      <a:r>
                        <a:rPr lang="en-US" dirty="0"/>
                        <a:t>Federal Historic Tax Credit</a:t>
                      </a:r>
                    </a:p>
                  </a:txBody>
                  <a:tcPr/>
                </a:tc>
                <a:tc>
                  <a:txBody>
                    <a:bodyPr/>
                    <a:lstStyle/>
                    <a:p>
                      <a:r>
                        <a:rPr lang="en-US" dirty="0"/>
                        <a:t>$1,979,002</a:t>
                      </a:r>
                    </a:p>
                  </a:txBody>
                  <a:tcPr/>
                </a:tc>
                <a:extLst>
                  <a:ext uri="{0D108BD9-81ED-4DB2-BD59-A6C34878D82A}">
                    <a16:rowId xmlns:a16="http://schemas.microsoft.com/office/drawing/2014/main" val="2107840439"/>
                  </a:ext>
                </a:extLst>
              </a:tr>
              <a:tr h="370840">
                <a:tc>
                  <a:txBody>
                    <a:bodyPr/>
                    <a:lstStyle/>
                    <a:p>
                      <a:r>
                        <a:rPr lang="en-US" dirty="0"/>
                        <a:t>State Historic Tax Credit</a:t>
                      </a:r>
                    </a:p>
                  </a:txBody>
                  <a:tcPr/>
                </a:tc>
                <a:tc>
                  <a:txBody>
                    <a:bodyPr/>
                    <a:lstStyle/>
                    <a:p>
                      <a:r>
                        <a:rPr lang="en-US" dirty="0"/>
                        <a:t>$2,182,941</a:t>
                      </a:r>
                    </a:p>
                  </a:txBody>
                  <a:tcPr/>
                </a:tc>
                <a:extLst>
                  <a:ext uri="{0D108BD9-81ED-4DB2-BD59-A6C34878D82A}">
                    <a16:rowId xmlns:a16="http://schemas.microsoft.com/office/drawing/2014/main" val="1045108240"/>
                  </a:ext>
                </a:extLst>
              </a:tr>
              <a:tr h="370840">
                <a:tc>
                  <a:txBody>
                    <a:bodyPr/>
                    <a:lstStyle/>
                    <a:p>
                      <a:r>
                        <a:rPr lang="en-US" dirty="0"/>
                        <a:t>Perm Loan</a:t>
                      </a:r>
                    </a:p>
                  </a:txBody>
                  <a:tcPr/>
                </a:tc>
                <a:tc>
                  <a:txBody>
                    <a:bodyPr/>
                    <a:lstStyle/>
                    <a:p>
                      <a:r>
                        <a:rPr lang="en-US" dirty="0"/>
                        <a:t>$1,689,000</a:t>
                      </a:r>
                    </a:p>
                  </a:txBody>
                  <a:tcPr/>
                </a:tc>
                <a:extLst>
                  <a:ext uri="{0D108BD9-81ED-4DB2-BD59-A6C34878D82A}">
                    <a16:rowId xmlns:a16="http://schemas.microsoft.com/office/drawing/2014/main" val="1018713826"/>
                  </a:ext>
                </a:extLst>
              </a:tr>
              <a:tr h="370840">
                <a:tc>
                  <a:txBody>
                    <a:bodyPr/>
                    <a:lstStyle/>
                    <a:p>
                      <a:r>
                        <a:rPr lang="en-US" dirty="0"/>
                        <a:t>AHP Grant</a:t>
                      </a:r>
                    </a:p>
                  </a:txBody>
                  <a:tcPr/>
                </a:tc>
                <a:tc>
                  <a:txBody>
                    <a:bodyPr/>
                    <a:lstStyle/>
                    <a:p>
                      <a:r>
                        <a:rPr lang="en-US" dirty="0"/>
                        <a:t>$750,000</a:t>
                      </a:r>
                    </a:p>
                  </a:txBody>
                  <a:tcPr/>
                </a:tc>
                <a:extLst>
                  <a:ext uri="{0D108BD9-81ED-4DB2-BD59-A6C34878D82A}">
                    <a16:rowId xmlns:a16="http://schemas.microsoft.com/office/drawing/2014/main" val="604320909"/>
                  </a:ext>
                </a:extLst>
              </a:tr>
              <a:tr h="370840">
                <a:tc>
                  <a:txBody>
                    <a:bodyPr/>
                    <a:lstStyle/>
                    <a:p>
                      <a:r>
                        <a:rPr lang="en-US" dirty="0"/>
                        <a:t>Sponsor Loan</a:t>
                      </a:r>
                    </a:p>
                  </a:txBody>
                  <a:tcPr/>
                </a:tc>
                <a:tc>
                  <a:txBody>
                    <a:bodyPr/>
                    <a:lstStyle/>
                    <a:p>
                      <a:r>
                        <a:rPr lang="en-US" dirty="0"/>
                        <a:t>$1,628,597</a:t>
                      </a:r>
                    </a:p>
                  </a:txBody>
                  <a:tcPr/>
                </a:tc>
                <a:extLst>
                  <a:ext uri="{0D108BD9-81ED-4DB2-BD59-A6C34878D82A}">
                    <a16:rowId xmlns:a16="http://schemas.microsoft.com/office/drawing/2014/main" val="2563070364"/>
                  </a:ext>
                </a:extLst>
              </a:tr>
              <a:tr h="370840">
                <a:tc>
                  <a:txBody>
                    <a:bodyPr/>
                    <a:lstStyle/>
                    <a:p>
                      <a:r>
                        <a:rPr lang="en-US" dirty="0"/>
                        <a:t>HOME Loan</a:t>
                      </a:r>
                    </a:p>
                  </a:txBody>
                  <a:tcPr/>
                </a:tc>
                <a:tc>
                  <a:txBody>
                    <a:bodyPr/>
                    <a:lstStyle/>
                    <a:p>
                      <a:r>
                        <a:rPr lang="en-US" dirty="0"/>
                        <a:t>$1,000,000</a:t>
                      </a:r>
                    </a:p>
                  </a:txBody>
                  <a:tcPr/>
                </a:tc>
                <a:extLst>
                  <a:ext uri="{0D108BD9-81ED-4DB2-BD59-A6C34878D82A}">
                    <a16:rowId xmlns:a16="http://schemas.microsoft.com/office/drawing/2014/main" val="1071696003"/>
                  </a:ext>
                </a:extLst>
              </a:tr>
              <a:tr h="370840">
                <a:tc>
                  <a:txBody>
                    <a:bodyPr/>
                    <a:lstStyle/>
                    <a:p>
                      <a:r>
                        <a:rPr lang="en-US" dirty="0"/>
                        <a:t>HTF Loan</a:t>
                      </a:r>
                    </a:p>
                  </a:txBody>
                  <a:tcPr/>
                </a:tc>
                <a:tc>
                  <a:txBody>
                    <a:bodyPr/>
                    <a:lstStyle/>
                    <a:p>
                      <a:r>
                        <a:rPr lang="en-US" dirty="0"/>
                        <a:t>$1,468,270</a:t>
                      </a:r>
                    </a:p>
                  </a:txBody>
                  <a:tcPr/>
                </a:tc>
                <a:extLst>
                  <a:ext uri="{0D108BD9-81ED-4DB2-BD59-A6C34878D82A}">
                    <a16:rowId xmlns:a16="http://schemas.microsoft.com/office/drawing/2014/main" val="2456448594"/>
                  </a:ext>
                </a:extLst>
              </a:tr>
              <a:tr h="370840">
                <a:tc>
                  <a:txBody>
                    <a:bodyPr/>
                    <a:lstStyle/>
                    <a:p>
                      <a:r>
                        <a:rPr lang="en-US" dirty="0"/>
                        <a:t>Total Sources</a:t>
                      </a:r>
                    </a:p>
                  </a:txBody>
                  <a:tcPr/>
                </a:tc>
                <a:tc>
                  <a:txBody>
                    <a:bodyPr/>
                    <a:lstStyle/>
                    <a:p>
                      <a:r>
                        <a:rPr lang="en-US" dirty="0"/>
                        <a:t>$14,500,000</a:t>
                      </a:r>
                    </a:p>
                  </a:txBody>
                  <a:tcPr/>
                </a:tc>
                <a:extLst>
                  <a:ext uri="{0D108BD9-81ED-4DB2-BD59-A6C34878D82A}">
                    <a16:rowId xmlns:a16="http://schemas.microsoft.com/office/drawing/2014/main" val="1890821660"/>
                  </a:ext>
                </a:extLst>
              </a:tr>
            </a:tbl>
          </a:graphicData>
        </a:graphic>
      </p:graphicFrame>
    </p:spTree>
    <p:extLst>
      <p:ext uri="{BB962C8B-B14F-4D97-AF65-F5344CB8AC3E}">
        <p14:creationId xmlns:p14="http://schemas.microsoft.com/office/powerpoint/2010/main" val="759827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9E3C6-A8B4-5D7A-669A-DEFBE45C81E4}"/>
              </a:ext>
            </a:extLst>
          </p:cNvPr>
          <p:cNvSpPr>
            <a:spLocks noGrp="1"/>
          </p:cNvSpPr>
          <p:nvPr>
            <p:ph type="title"/>
          </p:nvPr>
        </p:nvSpPr>
        <p:spPr>
          <a:xfrm>
            <a:off x="1225296" y="959485"/>
            <a:ext cx="10128504" cy="1325563"/>
          </a:xfrm>
        </p:spPr>
        <p:txBody>
          <a:bodyPr/>
          <a:lstStyle/>
          <a:p>
            <a:r>
              <a:rPr lang="en-US" dirty="0"/>
              <a:t>Blending the Deal (Add HOME/HTF)</a:t>
            </a:r>
          </a:p>
        </p:txBody>
      </p:sp>
      <p:sp>
        <p:nvSpPr>
          <p:cNvPr id="7" name="Content Placeholder 6">
            <a:extLst>
              <a:ext uri="{FF2B5EF4-FFF2-40B4-BE49-F238E27FC236}">
                <a16:creationId xmlns:a16="http://schemas.microsoft.com/office/drawing/2014/main" id="{83901F8B-B7DB-54E9-09A5-6062777D2FDF}"/>
              </a:ext>
            </a:extLst>
          </p:cNvPr>
          <p:cNvSpPr>
            <a:spLocks noGrp="1"/>
          </p:cNvSpPr>
          <p:nvPr>
            <p:ph idx="1"/>
          </p:nvPr>
        </p:nvSpPr>
        <p:spPr>
          <a:xfrm>
            <a:off x="1225296" y="2478023"/>
            <a:ext cx="10128504" cy="3698939"/>
          </a:xfrm>
        </p:spPr>
        <p:txBody>
          <a:bodyPr/>
          <a:lstStyle/>
          <a:p>
            <a:r>
              <a:rPr lang="en-US" dirty="0"/>
              <a:t>Add Soft Financing:</a:t>
            </a:r>
          </a:p>
          <a:p>
            <a:r>
              <a:rPr lang="en-US" dirty="0"/>
              <a:t>HOME Loan: $1,000,000</a:t>
            </a:r>
          </a:p>
          <a:p>
            <a:r>
              <a:rPr lang="en-US" dirty="0"/>
              <a:t>HTF Loan: $1,468,270</a:t>
            </a:r>
          </a:p>
          <a:p>
            <a:r>
              <a:rPr lang="en-US" dirty="0"/>
              <a:t>New Total Sources: $14,500,000(Gap Closed ✓)</a:t>
            </a:r>
          </a:p>
        </p:txBody>
      </p:sp>
      <p:pic>
        <p:nvPicPr>
          <p:cNvPr id="3" name="Picture 2">
            <a:extLst>
              <a:ext uri="{FF2B5EF4-FFF2-40B4-BE49-F238E27FC236}">
                <a16:creationId xmlns:a16="http://schemas.microsoft.com/office/drawing/2014/main" id="{93D6E40B-B6E4-D2EF-BBB0-98518EED3B9C}"/>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653258" y="-1891157"/>
            <a:ext cx="3028277" cy="4323057"/>
          </a:xfrm>
          <a:prstGeom prst="rect">
            <a:avLst/>
          </a:prstGeom>
        </p:spPr>
      </p:pic>
      <p:pic>
        <p:nvPicPr>
          <p:cNvPr id="4" name="Picture 3" descr="A picture containing orange, outdoor object&#10;&#10;AI-generated content may be incorrect.">
            <a:extLst>
              <a:ext uri="{FF2B5EF4-FFF2-40B4-BE49-F238E27FC236}">
                <a16:creationId xmlns:a16="http://schemas.microsoft.com/office/drawing/2014/main" id="{3E4ABFB2-FD40-6B20-0B2B-5EC71D50CAF1}"/>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216154" y="3716746"/>
            <a:ext cx="3446734" cy="4920432"/>
          </a:xfrm>
          <a:prstGeom prst="rect">
            <a:avLst/>
          </a:prstGeom>
        </p:spPr>
      </p:pic>
    </p:spTree>
    <p:extLst>
      <p:ext uri="{BB962C8B-B14F-4D97-AF65-F5344CB8AC3E}">
        <p14:creationId xmlns:p14="http://schemas.microsoft.com/office/powerpoint/2010/main" val="135473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BF2E-B82D-E7F7-CDBB-4D98B5088D80}"/>
              </a:ext>
            </a:extLst>
          </p:cNvPr>
          <p:cNvSpPr>
            <a:spLocks noGrp="1"/>
          </p:cNvSpPr>
          <p:nvPr>
            <p:ph type="title"/>
          </p:nvPr>
        </p:nvSpPr>
        <p:spPr>
          <a:xfrm>
            <a:off x="1380744" y="1023493"/>
            <a:ext cx="9973056" cy="1325563"/>
          </a:xfrm>
        </p:spPr>
        <p:txBody>
          <a:bodyPr/>
          <a:lstStyle/>
          <a:p>
            <a:r>
              <a:rPr lang="en-US" dirty="0"/>
              <a:t>Key Takeaways	</a:t>
            </a:r>
          </a:p>
        </p:txBody>
      </p:sp>
      <p:sp>
        <p:nvSpPr>
          <p:cNvPr id="3" name="Content Placeholder 2">
            <a:extLst>
              <a:ext uri="{FF2B5EF4-FFF2-40B4-BE49-F238E27FC236}">
                <a16:creationId xmlns:a16="http://schemas.microsoft.com/office/drawing/2014/main" id="{2D6E1CD0-E74C-32FE-2041-062F53442F23}"/>
              </a:ext>
            </a:extLst>
          </p:cNvPr>
          <p:cNvSpPr>
            <a:spLocks noGrp="1"/>
          </p:cNvSpPr>
          <p:nvPr>
            <p:ph idx="1"/>
          </p:nvPr>
        </p:nvSpPr>
        <p:spPr>
          <a:xfrm>
            <a:off x="1380744" y="2788919"/>
            <a:ext cx="9973056" cy="3388043"/>
          </a:xfrm>
        </p:spPr>
        <p:txBody>
          <a:bodyPr/>
          <a:lstStyle/>
          <a:p>
            <a:r>
              <a:rPr lang="en-US" dirty="0"/>
              <a:t>Gap closed WITHOUT increasing debt</a:t>
            </a:r>
          </a:p>
          <a:p>
            <a:r>
              <a:rPr lang="en-US" dirty="0"/>
              <a:t>HOME/HTF = flexible, low-cost capital</a:t>
            </a:r>
          </a:p>
          <a:p>
            <a:r>
              <a:rPr lang="en-US" dirty="0"/>
              <a:t>Keeps rent affordable while maintaining feasibility </a:t>
            </a:r>
          </a:p>
        </p:txBody>
      </p:sp>
      <p:pic>
        <p:nvPicPr>
          <p:cNvPr id="4" name="Picture 3">
            <a:extLst>
              <a:ext uri="{FF2B5EF4-FFF2-40B4-BE49-F238E27FC236}">
                <a16:creationId xmlns:a16="http://schemas.microsoft.com/office/drawing/2014/main" id="{F38970EA-76F4-558A-A5A2-B364492EB71C}"/>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12235" y="-1372683"/>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917858B1-6D60-E7A6-C25D-06ABF093B7E1}"/>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216154" y="3716746"/>
            <a:ext cx="3446734" cy="4920432"/>
          </a:xfrm>
          <a:prstGeom prst="rect">
            <a:avLst/>
          </a:prstGeom>
        </p:spPr>
      </p:pic>
    </p:spTree>
    <p:extLst>
      <p:ext uri="{BB962C8B-B14F-4D97-AF65-F5344CB8AC3E}">
        <p14:creationId xmlns:p14="http://schemas.microsoft.com/office/powerpoint/2010/main" val="247602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6CB17-AA26-7911-5949-4128A76FB122}"/>
              </a:ext>
            </a:extLst>
          </p:cNvPr>
          <p:cNvSpPr>
            <a:spLocks noGrp="1"/>
          </p:cNvSpPr>
          <p:nvPr>
            <p:ph type="title"/>
          </p:nvPr>
        </p:nvSpPr>
        <p:spPr>
          <a:xfrm>
            <a:off x="1664208" y="877824"/>
            <a:ext cx="9689592" cy="812864"/>
          </a:xfrm>
        </p:spPr>
        <p:txBody>
          <a:bodyPr>
            <a:normAutofit fontScale="90000"/>
          </a:bodyPr>
          <a:lstStyle/>
          <a:p>
            <a:r>
              <a:rPr lang="en-US" dirty="0"/>
              <a:t>What Changed (Why This Works)		</a:t>
            </a:r>
          </a:p>
        </p:txBody>
      </p:sp>
      <p:sp>
        <p:nvSpPr>
          <p:cNvPr id="3" name="Content Placeholder 2">
            <a:extLst>
              <a:ext uri="{FF2B5EF4-FFF2-40B4-BE49-F238E27FC236}">
                <a16:creationId xmlns:a16="http://schemas.microsoft.com/office/drawing/2014/main" id="{3E21787E-D770-887D-342F-737D81DDB43C}"/>
              </a:ext>
            </a:extLst>
          </p:cNvPr>
          <p:cNvSpPr>
            <a:spLocks noGrp="1"/>
          </p:cNvSpPr>
          <p:nvPr>
            <p:ph idx="1"/>
          </p:nvPr>
        </p:nvSpPr>
        <p:spPr>
          <a:xfrm>
            <a:off x="1664208" y="2148839"/>
            <a:ext cx="9689592" cy="4028123"/>
          </a:xfrm>
        </p:spPr>
        <p:txBody>
          <a:bodyPr>
            <a:normAutofit/>
          </a:bodyPr>
          <a:lstStyle/>
          <a:p>
            <a:pPr marL="514350" indent="-514350">
              <a:buAutoNum type="arabicPeriod"/>
            </a:pPr>
            <a:r>
              <a:rPr lang="en-US" dirty="0"/>
              <a:t>Reduced Financial Pressure</a:t>
            </a:r>
          </a:p>
          <a:p>
            <a:pPr lvl="1"/>
            <a:r>
              <a:rPr lang="en-US" dirty="0"/>
              <a:t>HOME/HTF = </a:t>
            </a:r>
            <a:r>
              <a:rPr lang="en-US" b="1" dirty="0"/>
              <a:t>low or no interest</a:t>
            </a:r>
          </a:p>
          <a:p>
            <a:pPr lvl="1"/>
            <a:r>
              <a:rPr lang="en-US" dirty="0"/>
              <a:t>Doesn’t strain cash flow like hard debt</a:t>
            </a:r>
          </a:p>
          <a:p>
            <a:pPr marL="514350" indent="-514350">
              <a:buAutoNum type="arabicPeriod"/>
            </a:pPr>
            <a:r>
              <a:rPr lang="en-US" dirty="0"/>
              <a:t>Deeper Affordability Achieved</a:t>
            </a:r>
          </a:p>
          <a:p>
            <a:pPr lvl="1"/>
            <a:r>
              <a:rPr lang="en-US" dirty="0"/>
              <a:t>HTF allows 30% AMI  units</a:t>
            </a:r>
          </a:p>
          <a:p>
            <a:pPr lvl="1"/>
            <a:r>
              <a:rPr lang="en-US" dirty="0"/>
              <a:t>Strengthen scoring + community impact</a:t>
            </a:r>
          </a:p>
          <a:p>
            <a:pPr marL="514350" indent="-514350">
              <a:buAutoNum type="arabicPeriod"/>
            </a:pPr>
            <a:r>
              <a:rPr lang="en-US" dirty="0"/>
              <a:t> Developer Fee Stabilized</a:t>
            </a:r>
          </a:p>
          <a:p>
            <a:pPr lvl="1"/>
            <a:r>
              <a:rPr lang="en-US" dirty="0"/>
              <a:t>No need to defer fee</a:t>
            </a:r>
          </a:p>
          <a:p>
            <a:pPr lvl="1"/>
            <a:r>
              <a:rPr lang="en-US" dirty="0"/>
              <a:t>Keeps developer financially viable</a:t>
            </a:r>
          </a:p>
          <a:p>
            <a:pPr marL="514350" indent="-514350">
              <a:buAutoNum type="arabicPeriod"/>
            </a:pPr>
            <a:endParaRPr lang="en-US" dirty="0"/>
          </a:p>
        </p:txBody>
      </p:sp>
      <p:pic>
        <p:nvPicPr>
          <p:cNvPr id="4" name="Picture 3">
            <a:extLst>
              <a:ext uri="{FF2B5EF4-FFF2-40B4-BE49-F238E27FC236}">
                <a16:creationId xmlns:a16="http://schemas.microsoft.com/office/drawing/2014/main" id="{320E5634-174D-E112-920F-C664DA2498B4}"/>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10677861" y="-1736057"/>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4E54047C-1A0C-ABFE-5D67-58D343BCCC98}"/>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828897" y="4174897"/>
            <a:ext cx="3446734" cy="4920432"/>
          </a:xfrm>
          <a:prstGeom prst="rect">
            <a:avLst/>
          </a:prstGeom>
        </p:spPr>
      </p:pic>
    </p:spTree>
    <p:extLst>
      <p:ext uri="{BB962C8B-B14F-4D97-AF65-F5344CB8AC3E}">
        <p14:creationId xmlns:p14="http://schemas.microsoft.com/office/powerpoint/2010/main" val="369995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C3A6F5-8597-1056-27DC-177DABB050CA}"/>
              </a:ext>
            </a:extLst>
          </p:cNvPr>
          <p:cNvSpPr>
            <a:spLocks noGrp="1"/>
          </p:cNvSpPr>
          <p:nvPr>
            <p:ph idx="1"/>
          </p:nvPr>
        </p:nvSpPr>
        <p:spPr/>
        <p:txBody>
          <a:bodyPr/>
          <a:lstStyle/>
          <a:p>
            <a:pPr marL="0" indent="0" algn="ctr">
              <a:buNone/>
            </a:pPr>
            <a:r>
              <a:rPr lang="en-US" dirty="0"/>
              <a:t> </a:t>
            </a:r>
            <a:endParaRPr lang="en-US" sz="4000" dirty="0"/>
          </a:p>
        </p:txBody>
      </p:sp>
      <p:sp>
        <p:nvSpPr>
          <p:cNvPr id="6" name="Title 5">
            <a:extLst>
              <a:ext uri="{FF2B5EF4-FFF2-40B4-BE49-F238E27FC236}">
                <a16:creationId xmlns:a16="http://schemas.microsoft.com/office/drawing/2014/main" id="{F12CB18F-0EE6-8A0F-6C6A-FD1FD1591C5D}"/>
              </a:ext>
            </a:extLst>
          </p:cNvPr>
          <p:cNvSpPr>
            <a:spLocks noGrp="1"/>
          </p:cNvSpPr>
          <p:nvPr>
            <p:ph type="title"/>
          </p:nvPr>
        </p:nvSpPr>
        <p:spPr>
          <a:xfrm>
            <a:off x="838200" y="2675731"/>
            <a:ext cx="10515600" cy="1325563"/>
          </a:xfrm>
        </p:spPr>
        <p:txBody>
          <a:bodyPr>
            <a:normAutofit/>
          </a:bodyPr>
          <a:lstStyle/>
          <a:p>
            <a:pPr algn="ctr"/>
            <a:r>
              <a:rPr lang="en-US" sz="5600" dirty="0"/>
              <a:t>QUESTIONS</a:t>
            </a:r>
          </a:p>
        </p:txBody>
      </p:sp>
      <p:pic>
        <p:nvPicPr>
          <p:cNvPr id="7" name="Picture 6">
            <a:extLst>
              <a:ext uri="{FF2B5EF4-FFF2-40B4-BE49-F238E27FC236}">
                <a16:creationId xmlns:a16="http://schemas.microsoft.com/office/drawing/2014/main" id="{69A366A2-67DE-7845-7196-A82779C0FD32}"/>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12235" y="-1372683"/>
            <a:ext cx="3028277" cy="4323057"/>
          </a:xfrm>
          <a:prstGeom prst="rect">
            <a:avLst/>
          </a:prstGeom>
        </p:spPr>
      </p:pic>
      <p:pic>
        <p:nvPicPr>
          <p:cNvPr id="8" name="Picture 7" descr="A picture containing orange, outdoor object&#10;&#10;AI-generated content may be incorrect.">
            <a:extLst>
              <a:ext uri="{FF2B5EF4-FFF2-40B4-BE49-F238E27FC236}">
                <a16:creationId xmlns:a16="http://schemas.microsoft.com/office/drawing/2014/main" id="{1916F415-FE14-155A-88FE-69A1F817E810}"/>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216154" y="3716746"/>
            <a:ext cx="3446734" cy="4920432"/>
          </a:xfrm>
          <a:prstGeom prst="rect">
            <a:avLst/>
          </a:prstGeom>
        </p:spPr>
      </p:pic>
    </p:spTree>
    <p:extLst>
      <p:ext uri="{BB962C8B-B14F-4D97-AF65-F5344CB8AC3E}">
        <p14:creationId xmlns:p14="http://schemas.microsoft.com/office/powerpoint/2010/main" val="391902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29F49-B7D4-8871-5A54-4F4BD80F51D9}"/>
              </a:ext>
            </a:extLst>
          </p:cNvPr>
          <p:cNvSpPr>
            <a:spLocks noGrp="1"/>
          </p:cNvSpPr>
          <p:nvPr>
            <p:ph type="title"/>
          </p:nvPr>
        </p:nvSpPr>
        <p:spPr/>
        <p:txBody>
          <a:bodyPr/>
          <a:lstStyle/>
          <a:p>
            <a:r>
              <a:rPr lang="en-US" dirty="0">
                <a:latin typeface="+mn-lt"/>
              </a:rPr>
              <a:t>Background Information</a:t>
            </a:r>
          </a:p>
        </p:txBody>
      </p:sp>
      <p:sp>
        <p:nvSpPr>
          <p:cNvPr id="4" name="Text Box 11">
            <a:extLst>
              <a:ext uri="{FF2B5EF4-FFF2-40B4-BE49-F238E27FC236}">
                <a16:creationId xmlns:a16="http://schemas.microsoft.com/office/drawing/2014/main" id="{A708FBA7-00FC-476D-F816-60CEA3450194}"/>
              </a:ext>
            </a:extLst>
          </p:cNvPr>
          <p:cNvSpPr txBox="1">
            <a:spLocks noGrp="1" noChangeArrowheads="1"/>
          </p:cNvSpPr>
          <p:nvPr>
            <p:ph idx="1"/>
          </p:nvPr>
        </p:nvSpPr>
        <p:spPr bwMode="auto">
          <a:xfrm>
            <a:off x="838200" y="1690688"/>
            <a:ext cx="10515600" cy="4351338"/>
          </a:xfrm>
          <a:prstGeom prst="rect">
            <a:avLst/>
          </a:prstGeom>
          <a:solidFill>
            <a:srgbClr val="FFFFFF"/>
          </a:solidFill>
          <a:ln w="6350">
            <a:noFill/>
            <a:miter lim="800000"/>
            <a:headEnd/>
            <a:tailEnd/>
          </a:ln>
        </p:spPr>
        <p:txBody>
          <a:bodyPr rot="0" vert="horz" wrap="square" lIns="91440" tIns="45720" rIns="91440" bIns="45720" anchor="t" anchorCtr="0" upright="1">
            <a:noAutofit/>
          </a:bodyPr>
          <a:lstStyle/>
          <a:p>
            <a:pPr marL="0" marR="0">
              <a:spcBef>
                <a:spcPts val="600"/>
              </a:spcBef>
              <a:buNone/>
            </a:pPr>
            <a:r>
              <a:rPr lang="en-US" sz="2000" b="1" dirty="0">
                <a:solidFill>
                  <a:schemeClr val="accent1"/>
                </a:solidFill>
                <a:effectLst/>
                <a:ea typeface="Times New Roman" panose="02020603050405020304" pitchFamily="18" charset="0"/>
              </a:rPr>
              <a:t>Who we are</a:t>
            </a:r>
            <a:endParaRPr lang="en-US" sz="2000" dirty="0">
              <a:solidFill>
                <a:schemeClr val="accent1"/>
              </a:solidFill>
              <a:effectLst/>
              <a:ea typeface="Times New Roman" panose="02020603050405020304" pitchFamily="18" charset="0"/>
            </a:endParaRPr>
          </a:p>
          <a:p>
            <a:pPr marL="0" marR="0" indent="0">
              <a:buNone/>
            </a:pPr>
            <a:r>
              <a:rPr lang="en-US" sz="1800" dirty="0"/>
              <a:t>Mississippi Home Corporation (MHC) was created by the Mississippi Home Corporation act of 1989 to address these housing needs. </a:t>
            </a:r>
          </a:p>
          <a:p>
            <a:pPr marL="0" marR="0" indent="0">
              <a:buNone/>
            </a:pPr>
            <a:r>
              <a:rPr lang="en-US" sz="1800" dirty="0"/>
              <a:t>MHC plays a critical role in these efforts working with the Governor, the Mississippi Legislature, the U.S. Congressional delegation, and others in the affordable housing industry to develop private and public partnerships throughout the state and nation to increase the awareness of Mississippi’s desperate need for affordable housing.</a:t>
            </a:r>
          </a:p>
          <a:p>
            <a:pPr marL="0" marR="0" indent="0">
              <a:buNone/>
            </a:pPr>
            <a:endParaRPr lang="en-US" sz="1400" dirty="0">
              <a:solidFill>
                <a:srgbClr val="000000"/>
              </a:solidFill>
              <a:ea typeface="Times New Roman" panose="02020603050405020304" pitchFamily="18" charset="0"/>
            </a:endParaRPr>
          </a:p>
          <a:p>
            <a:pPr marR="0"/>
            <a:endParaRPr lang="en-US" sz="1200" dirty="0">
              <a:solidFill>
                <a:srgbClr val="000000"/>
              </a:solidFill>
              <a:effectLst/>
              <a:latin typeface="Arial" panose="020B0604020202020204" pitchFamily="34" charset="0"/>
              <a:ea typeface="Times New Roman" panose="02020603050405020304" pitchFamily="18" charset="0"/>
            </a:endParaRPr>
          </a:p>
        </p:txBody>
      </p:sp>
      <p:sp>
        <p:nvSpPr>
          <p:cNvPr id="5" name="Text Box 11">
            <a:extLst>
              <a:ext uri="{FF2B5EF4-FFF2-40B4-BE49-F238E27FC236}">
                <a16:creationId xmlns:a16="http://schemas.microsoft.com/office/drawing/2014/main" id="{CC5C1106-3CB5-D94E-6C58-C3C363AD6397}"/>
              </a:ext>
            </a:extLst>
          </p:cNvPr>
          <p:cNvSpPr txBox="1">
            <a:spLocks noChangeArrowheads="1"/>
          </p:cNvSpPr>
          <p:nvPr/>
        </p:nvSpPr>
        <p:spPr bwMode="auto">
          <a:xfrm>
            <a:off x="792424" y="3926236"/>
            <a:ext cx="5747244" cy="1509735"/>
          </a:xfrm>
          <a:prstGeom prst="rect">
            <a:avLst/>
          </a:prstGeom>
          <a:noFill/>
          <a:ln w="6350">
            <a:noFill/>
            <a:miter lim="800000"/>
            <a:headEnd/>
            <a:tailEnd/>
          </a:ln>
        </p:spPr>
        <p:txBody>
          <a:bodyPr rot="0" vert="horz" wrap="square" lIns="91440" tIns="45720" rIns="91440" bIns="45720" anchor="t" anchorCtr="0" upright="1">
            <a:noAutofit/>
          </a:bodyPr>
          <a:lstStyle/>
          <a:p>
            <a:pPr marL="0" marR="0">
              <a:spcBef>
                <a:spcPts val="600"/>
              </a:spcBef>
              <a:buNone/>
            </a:pPr>
            <a:r>
              <a:rPr lang="en-US" sz="2000" b="1" dirty="0">
                <a:solidFill>
                  <a:schemeClr val="accent1"/>
                </a:solidFill>
                <a:effectLst/>
                <a:ea typeface="Times New Roman" panose="02020603050405020304" pitchFamily="18" charset="0"/>
              </a:rPr>
              <a:t>Our Core Function</a:t>
            </a:r>
            <a:endParaRPr lang="en-US" sz="2000" dirty="0">
              <a:solidFill>
                <a:schemeClr val="accent1"/>
              </a:solidFill>
              <a:effectLst/>
              <a:ea typeface="Times New Roman" panose="02020603050405020304" pitchFamily="18" charset="0"/>
            </a:endParaRPr>
          </a:p>
          <a:p>
            <a:r>
              <a:rPr lang="en-US" dirty="0">
                <a:solidFill>
                  <a:schemeClr val="bg2">
                    <a:lumMod val="10000"/>
                  </a:schemeClr>
                </a:solidFill>
              </a:rPr>
              <a:t>MHC's core function is to assist owner occupied and rental housing targeted to moderate and lower-income working families. </a:t>
            </a:r>
            <a:r>
              <a:rPr lang="en-US" dirty="0">
                <a:solidFill>
                  <a:srgbClr val="000000"/>
                </a:solidFill>
                <a:effectLst/>
                <a:ea typeface="Times New Roman" panose="02020603050405020304" pitchFamily="18" charset="0"/>
              </a:rPr>
              <a:t> </a:t>
            </a:r>
          </a:p>
        </p:txBody>
      </p:sp>
      <p:pic>
        <p:nvPicPr>
          <p:cNvPr id="11" name="Picture 2" descr="Our Core Function">
            <a:extLst>
              <a:ext uri="{FF2B5EF4-FFF2-40B4-BE49-F238E27FC236}">
                <a16:creationId xmlns:a16="http://schemas.microsoft.com/office/drawing/2014/main" id="{E38B472D-77FB-3347-517A-3221F578B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9967" y="3866357"/>
            <a:ext cx="2247900" cy="22288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459EFF9-0DA6-C1A2-9C35-811A353A9200}"/>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6" name="Picture 5" descr="A picture containing orange, outdoor object&#10;&#10;AI-generated content may be incorrect.">
            <a:extLst>
              <a:ext uri="{FF2B5EF4-FFF2-40B4-BE49-F238E27FC236}">
                <a16:creationId xmlns:a16="http://schemas.microsoft.com/office/drawing/2014/main" id="{58CFCE45-6AAA-3778-6515-579D62B9F21E}"/>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rot="5400000">
            <a:off x="-1584879" y="4397784"/>
            <a:ext cx="3446734" cy="4920432"/>
          </a:xfrm>
          <a:prstGeom prst="rect">
            <a:avLst/>
          </a:prstGeom>
        </p:spPr>
      </p:pic>
    </p:spTree>
    <p:extLst>
      <p:ext uri="{BB962C8B-B14F-4D97-AF65-F5344CB8AC3E}">
        <p14:creationId xmlns:p14="http://schemas.microsoft.com/office/powerpoint/2010/main" val="354516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6F910-E718-6E81-C0B1-ACE2707D445C}"/>
              </a:ext>
            </a:extLst>
          </p:cNvPr>
          <p:cNvSpPr>
            <a:spLocks noGrp="1"/>
          </p:cNvSpPr>
          <p:nvPr>
            <p:ph type="title"/>
          </p:nvPr>
        </p:nvSpPr>
        <p:spPr/>
        <p:txBody>
          <a:bodyPr/>
          <a:lstStyle/>
          <a:p>
            <a:r>
              <a:rPr lang="en-US" dirty="0"/>
              <a:t>HOME Program Requirements </a:t>
            </a:r>
          </a:p>
        </p:txBody>
      </p:sp>
      <p:sp>
        <p:nvSpPr>
          <p:cNvPr id="3" name="Content Placeholder 2">
            <a:extLst>
              <a:ext uri="{FF2B5EF4-FFF2-40B4-BE49-F238E27FC236}">
                <a16:creationId xmlns:a16="http://schemas.microsoft.com/office/drawing/2014/main" id="{C52AD2EB-92B6-E96E-B70A-87C94532F974}"/>
              </a:ext>
            </a:extLst>
          </p:cNvPr>
          <p:cNvSpPr>
            <a:spLocks noGrp="1"/>
          </p:cNvSpPr>
          <p:nvPr>
            <p:ph idx="1"/>
          </p:nvPr>
        </p:nvSpPr>
        <p:spPr/>
        <p:txBody>
          <a:bodyPr/>
          <a:lstStyle/>
          <a:p>
            <a:pPr marL="0" indent="0">
              <a:buNone/>
            </a:pPr>
            <a:r>
              <a:rPr lang="en-US" b="1" dirty="0">
                <a:solidFill>
                  <a:schemeClr val="accent1"/>
                </a:solidFill>
              </a:rPr>
              <a:t>The HOME Investment Partnerships Program (HOME) </a:t>
            </a:r>
            <a:r>
              <a:rPr lang="en-US" dirty="0"/>
              <a:t>funds the acquisition, construction, or rehabilitation of affordable rental housing for low-income households. </a:t>
            </a:r>
          </a:p>
          <a:p>
            <a:pPr marL="0" indent="0">
              <a:buNone/>
            </a:pPr>
            <a:r>
              <a:rPr lang="en-US" b="1" dirty="0">
                <a:solidFill>
                  <a:schemeClr val="accent1"/>
                </a:solidFill>
              </a:rPr>
              <a:t>Key requirements </a:t>
            </a:r>
            <a:r>
              <a:rPr lang="en-US" dirty="0"/>
              <a:t>include long-term period of affordability (up to 20 years), rent limits (High/Low HOME Rents) based on Area Median Income (AMI), published annually by HUD. </a:t>
            </a:r>
          </a:p>
        </p:txBody>
      </p:sp>
      <p:pic>
        <p:nvPicPr>
          <p:cNvPr id="4" name="Picture 3">
            <a:extLst>
              <a:ext uri="{FF2B5EF4-FFF2-40B4-BE49-F238E27FC236}">
                <a16:creationId xmlns:a16="http://schemas.microsoft.com/office/drawing/2014/main" id="{6B83A166-9C29-EE6C-2B84-7D3A8E44C3CD}"/>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839661" y="-179089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37A4F23E-B547-9BC4-0835-33230EA81186}"/>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462331" y="3530518"/>
            <a:ext cx="3446734" cy="4920432"/>
          </a:xfrm>
          <a:prstGeom prst="rect">
            <a:avLst/>
          </a:prstGeom>
        </p:spPr>
      </p:pic>
    </p:spTree>
    <p:extLst>
      <p:ext uri="{BB962C8B-B14F-4D97-AF65-F5344CB8AC3E}">
        <p14:creationId xmlns:p14="http://schemas.microsoft.com/office/powerpoint/2010/main" val="426499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EC846-12E0-4DF2-2A03-24EC0BE60859}"/>
              </a:ext>
            </a:extLst>
          </p:cNvPr>
          <p:cNvSpPr>
            <a:spLocks noGrp="1"/>
          </p:cNvSpPr>
          <p:nvPr>
            <p:ph type="title"/>
          </p:nvPr>
        </p:nvSpPr>
        <p:spPr/>
        <p:txBody>
          <a:bodyPr/>
          <a:lstStyle/>
          <a:p>
            <a:r>
              <a:rPr lang="en-US" dirty="0"/>
              <a:t>HTF Program Requirements</a:t>
            </a:r>
          </a:p>
        </p:txBody>
      </p:sp>
      <p:sp>
        <p:nvSpPr>
          <p:cNvPr id="3" name="Content Placeholder 2">
            <a:extLst>
              <a:ext uri="{FF2B5EF4-FFF2-40B4-BE49-F238E27FC236}">
                <a16:creationId xmlns:a16="http://schemas.microsoft.com/office/drawing/2014/main" id="{E7C5207A-484A-1703-9FE2-96A0B47C8156}"/>
              </a:ext>
            </a:extLst>
          </p:cNvPr>
          <p:cNvSpPr>
            <a:spLocks noGrp="1"/>
          </p:cNvSpPr>
          <p:nvPr>
            <p:ph idx="1"/>
          </p:nvPr>
        </p:nvSpPr>
        <p:spPr/>
        <p:txBody>
          <a:bodyPr>
            <a:normAutofit/>
          </a:bodyPr>
          <a:lstStyle/>
          <a:p>
            <a:pPr marL="0" indent="0">
              <a:buNone/>
            </a:pPr>
            <a:r>
              <a:rPr lang="en-US" b="1" dirty="0">
                <a:solidFill>
                  <a:schemeClr val="accent1"/>
                </a:solidFill>
              </a:rPr>
              <a:t>HTF funds </a:t>
            </a:r>
            <a:r>
              <a:rPr lang="en-US" dirty="0"/>
              <a:t>may be used for the production or preservation of affordable housing through the acquisition, new construction, reconstruction, and/or rehabilitation of non-luxury housing with suitable amenities. </a:t>
            </a:r>
          </a:p>
          <a:p>
            <a:pPr marL="0" indent="0">
              <a:buNone/>
            </a:pPr>
            <a:r>
              <a:rPr lang="en-US" dirty="0"/>
              <a:t>All HTF-assisted rental housing must meet a 30-year affordability period. </a:t>
            </a:r>
          </a:p>
        </p:txBody>
      </p:sp>
      <p:pic>
        <p:nvPicPr>
          <p:cNvPr id="4" name="Picture 3">
            <a:extLst>
              <a:ext uri="{FF2B5EF4-FFF2-40B4-BE49-F238E27FC236}">
                <a16:creationId xmlns:a16="http://schemas.microsoft.com/office/drawing/2014/main" id="{FB6C5688-A28F-1557-C666-A03EB7472A9D}"/>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CC8A0B1C-7042-2D04-A85A-4B24CAD56784}"/>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885167" y="3417397"/>
            <a:ext cx="3446734" cy="4920432"/>
          </a:xfrm>
          <a:prstGeom prst="rect">
            <a:avLst/>
          </a:prstGeom>
        </p:spPr>
      </p:pic>
    </p:spTree>
    <p:extLst>
      <p:ext uri="{BB962C8B-B14F-4D97-AF65-F5344CB8AC3E}">
        <p14:creationId xmlns:p14="http://schemas.microsoft.com/office/powerpoint/2010/main" val="377927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80BD3-552E-1DAD-5CE9-F942451D7184}"/>
              </a:ext>
            </a:extLst>
          </p:cNvPr>
          <p:cNvSpPr>
            <a:spLocks noGrp="1"/>
          </p:cNvSpPr>
          <p:nvPr>
            <p:ph type="title"/>
          </p:nvPr>
        </p:nvSpPr>
        <p:spPr/>
        <p:txBody>
          <a:bodyPr/>
          <a:lstStyle/>
          <a:p>
            <a:r>
              <a:rPr lang="en-US" dirty="0"/>
              <a:t>4% LIHTC Bond Program Overview</a:t>
            </a:r>
          </a:p>
        </p:txBody>
      </p:sp>
      <p:sp>
        <p:nvSpPr>
          <p:cNvPr id="3" name="Content Placeholder 2">
            <a:extLst>
              <a:ext uri="{FF2B5EF4-FFF2-40B4-BE49-F238E27FC236}">
                <a16:creationId xmlns:a16="http://schemas.microsoft.com/office/drawing/2014/main" id="{DE866CF4-F5ED-4CB3-F0E7-5200743109A0}"/>
              </a:ext>
            </a:extLst>
          </p:cNvPr>
          <p:cNvSpPr>
            <a:spLocks noGrp="1"/>
          </p:cNvSpPr>
          <p:nvPr>
            <p:ph idx="1"/>
          </p:nvPr>
        </p:nvSpPr>
        <p:spPr/>
        <p:txBody>
          <a:bodyPr>
            <a:normAutofit/>
          </a:bodyPr>
          <a:lstStyle/>
          <a:p>
            <a:pPr marL="0" indent="0">
              <a:buNone/>
            </a:pPr>
            <a:r>
              <a:rPr lang="en-US" dirty="0"/>
              <a:t>LIHTC is available only for a Qualified Low-Income Building </a:t>
            </a:r>
          </a:p>
          <a:p>
            <a:pPr marL="0" indent="0">
              <a:buNone/>
            </a:pPr>
            <a:endParaRPr lang="en-US" dirty="0"/>
          </a:p>
          <a:p>
            <a:r>
              <a:rPr lang="en-US" dirty="0"/>
              <a:t> Occupied by qualified low-income tenants</a:t>
            </a:r>
          </a:p>
          <a:p>
            <a:r>
              <a:rPr lang="en-US" dirty="0"/>
              <a:t> Rent restricted </a:t>
            </a:r>
          </a:p>
          <a:p>
            <a:r>
              <a:rPr lang="en-US" dirty="0"/>
              <a:t>Projects are eligible for 4% credits “as-of-right” provided that:</a:t>
            </a:r>
          </a:p>
          <a:p>
            <a:pPr lvl="1"/>
            <a:r>
              <a:rPr lang="en-US" dirty="0"/>
              <a:t>Tax-Exempt Bond Financing-Project must be financed with tax-exempt obligations subject to MHC’s volume cap</a:t>
            </a:r>
          </a:p>
          <a:p>
            <a:pPr lvl="3"/>
            <a:r>
              <a:rPr lang="en-US" b="1" dirty="0">
                <a:solidFill>
                  <a:schemeClr val="accent2"/>
                </a:solidFill>
              </a:rPr>
              <a:t>50% Test?: Please Add</a:t>
            </a:r>
          </a:p>
          <a:p>
            <a:pPr lvl="3"/>
            <a:r>
              <a:rPr lang="en-US" b="1" dirty="0">
                <a:solidFill>
                  <a:schemeClr val="accent2"/>
                </a:solidFill>
              </a:rPr>
              <a:t>95/5 Requirement: at least 95% of the bond proceeds must be used for hard cost</a:t>
            </a:r>
          </a:p>
          <a:p>
            <a:pPr marL="1371600" lvl="3" indent="0">
              <a:buNone/>
            </a:pPr>
            <a:endParaRPr lang="en-US" dirty="0"/>
          </a:p>
        </p:txBody>
      </p:sp>
    </p:spTree>
    <p:extLst>
      <p:ext uri="{BB962C8B-B14F-4D97-AF65-F5344CB8AC3E}">
        <p14:creationId xmlns:p14="http://schemas.microsoft.com/office/powerpoint/2010/main" val="3757029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E96D2-7EDC-FF02-4BE5-F04477A964F1}"/>
              </a:ext>
            </a:extLst>
          </p:cNvPr>
          <p:cNvSpPr>
            <a:spLocks noGrp="1"/>
          </p:cNvSpPr>
          <p:nvPr>
            <p:ph type="title"/>
          </p:nvPr>
        </p:nvSpPr>
        <p:spPr/>
        <p:txBody>
          <a:bodyPr/>
          <a:lstStyle/>
          <a:p>
            <a:r>
              <a:rPr lang="en-US" dirty="0"/>
              <a:t>Complications of Blending</a:t>
            </a:r>
            <a:br>
              <a:rPr lang="en-US" dirty="0"/>
            </a:br>
            <a:endParaRPr lang="en-US" dirty="0"/>
          </a:p>
        </p:txBody>
      </p:sp>
      <p:sp>
        <p:nvSpPr>
          <p:cNvPr id="3" name="Content Placeholder 2">
            <a:extLst>
              <a:ext uri="{FF2B5EF4-FFF2-40B4-BE49-F238E27FC236}">
                <a16:creationId xmlns:a16="http://schemas.microsoft.com/office/drawing/2014/main" id="{A0CA27D4-9601-B7FA-FD19-D5BA3A1A03AD}"/>
              </a:ext>
            </a:extLst>
          </p:cNvPr>
          <p:cNvSpPr>
            <a:spLocks noGrp="1"/>
          </p:cNvSpPr>
          <p:nvPr>
            <p:ph idx="1"/>
          </p:nvPr>
        </p:nvSpPr>
        <p:spPr>
          <a:xfrm>
            <a:off x="838200" y="1496565"/>
            <a:ext cx="10515600" cy="4351338"/>
          </a:xfrm>
        </p:spPr>
        <p:txBody>
          <a:bodyPr>
            <a:normAutofit fontScale="62500" lnSpcReduction="20000"/>
          </a:bodyPr>
          <a:lstStyle/>
          <a:p>
            <a:pPr marL="0" lvl="0" indent="0">
              <a:buNone/>
            </a:pPr>
            <a:r>
              <a:rPr lang="en-US" dirty="0"/>
              <a:t>1) Must factor how the pay-in schedule might impact the project’s ability </a:t>
            </a:r>
          </a:p>
          <a:p>
            <a:pPr marL="0" lvl="0" indent="0">
              <a:buNone/>
            </a:pPr>
            <a:r>
              <a:rPr lang="en-US" dirty="0"/>
              <a:t>     to pay for ineligible costs of the project during construction. </a:t>
            </a:r>
          </a:p>
          <a:p>
            <a:pPr marL="0" lvl="0" indent="0">
              <a:buNone/>
            </a:pPr>
            <a:r>
              <a:rPr lang="en-US" dirty="0"/>
              <a:t> </a:t>
            </a:r>
          </a:p>
          <a:p>
            <a:pPr marL="0" lvl="0" indent="0">
              <a:buNone/>
            </a:pPr>
            <a:r>
              <a:rPr lang="en-US" dirty="0"/>
              <a:t>2) If HOME/HTF funds provide the bridge or construction loan, the </a:t>
            </a:r>
          </a:p>
          <a:p>
            <a:pPr marL="0" lvl="0" indent="0">
              <a:buNone/>
            </a:pPr>
            <a:r>
              <a:rPr lang="en-US" dirty="0"/>
              <a:t>     proceeds of the HOME/HTF loan can only pay for eligible costs.</a:t>
            </a:r>
          </a:p>
          <a:p>
            <a:pPr marL="0" lvl="0" indent="0">
              <a:buNone/>
            </a:pPr>
            <a:endParaRPr lang="en-US" dirty="0"/>
          </a:p>
          <a:p>
            <a:pPr marL="0" lvl="0" indent="0">
              <a:buNone/>
            </a:pPr>
            <a:r>
              <a:rPr lang="en-US" dirty="0"/>
              <a:t>3) There must be sufficient other funds during the construction process </a:t>
            </a:r>
          </a:p>
          <a:p>
            <a:pPr marL="0" lvl="0" indent="0">
              <a:buNone/>
            </a:pPr>
            <a:r>
              <a:rPr lang="en-US" dirty="0"/>
              <a:t>     to pay the cost of any ineligible items. For instance, consider a project that requires   </a:t>
            </a:r>
          </a:p>
          <a:p>
            <a:pPr marL="0" lvl="0" indent="0">
              <a:buNone/>
            </a:pPr>
            <a:r>
              <a:rPr lang="en-US" dirty="0"/>
              <a:t>     sewer development. This is not a HOME-eligible cost. The underwriting must </a:t>
            </a:r>
          </a:p>
          <a:p>
            <a:pPr marL="0" lvl="0" indent="0">
              <a:buNone/>
            </a:pPr>
            <a:r>
              <a:rPr lang="en-US" dirty="0"/>
              <a:t>     determine that the full cost of the sewer development can be carried by another source of </a:t>
            </a:r>
          </a:p>
          <a:p>
            <a:pPr marL="0" lvl="0" indent="0">
              <a:buNone/>
            </a:pPr>
            <a:r>
              <a:rPr lang="en-US" dirty="0"/>
              <a:t>     funds (such as the private financing) during construction and permanent financing.</a:t>
            </a:r>
          </a:p>
          <a:p>
            <a:pPr marL="0" lvl="0" indent="0">
              <a:buNone/>
            </a:pPr>
            <a:endParaRPr lang="en-US" dirty="0"/>
          </a:p>
          <a:p>
            <a:pPr marL="0" indent="0">
              <a:buNone/>
            </a:pPr>
            <a:r>
              <a:rPr lang="en-US" dirty="0"/>
              <a:t>4) HOME/HTF receives soft funding requests after LIHTCs have been awarded to the project</a:t>
            </a:r>
          </a:p>
          <a:p>
            <a:endParaRPr lang="en-US" dirty="0"/>
          </a:p>
        </p:txBody>
      </p:sp>
      <p:pic>
        <p:nvPicPr>
          <p:cNvPr id="4" name="Picture 3">
            <a:extLst>
              <a:ext uri="{FF2B5EF4-FFF2-40B4-BE49-F238E27FC236}">
                <a16:creationId xmlns:a16="http://schemas.microsoft.com/office/drawing/2014/main" id="{D53F6B5A-A891-2CF9-593F-88C1B3962C11}"/>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9B3DD426-D9E8-F8AE-ED76-5A7260E1207A}"/>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480104" y="4759734"/>
            <a:ext cx="3446734" cy="4920432"/>
          </a:xfrm>
          <a:prstGeom prst="rect">
            <a:avLst/>
          </a:prstGeom>
        </p:spPr>
      </p:pic>
    </p:spTree>
    <p:extLst>
      <p:ext uri="{BB962C8B-B14F-4D97-AF65-F5344CB8AC3E}">
        <p14:creationId xmlns:p14="http://schemas.microsoft.com/office/powerpoint/2010/main" val="338148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2E300-19CE-9C11-8144-E67DC484CD85}"/>
              </a:ext>
            </a:extLst>
          </p:cNvPr>
          <p:cNvSpPr>
            <a:spLocks noGrp="1"/>
          </p:cNvSpPr>
          <p:nvPr>
            <p:ph type="title"/>
          </p:nvPr>
        </p:nvSpPr>
        <p:spPr>
          <a:xfrm>
            <a:off x="838200" y="1178941"/>
            <a:ext cx="10515600" cy="1325563"/>
          </a:xfrm>
        </p:spPr>
        <p:txBody>
          <a:bodyPr>
            <a:noAutofit/>
          </a:bodyPr>
          <a:lstStyle/>
          <a:p>
            <a:r>
              <a:rPr lang="en-US" sz="3800" dirty="0"/>
              <a:t>Things to Consider</a:t>
            </a:r>
            <a:br>
              <a:rPr lang="en-US" sz="3800" dirty="0"/>
            </a:br>
            <a:r>
              <a:rPr lang="en-US" sz="3800" i="1" dirty="0"/>
              <a:t>LIHTC Reservation Benchmarks</a:t>
            </a:r>
            <a:br>
              <a:rPr lang="en-US" sz="3200" dirty="0"/>
            </a:br>
            <a:endParaRPr lang="en-US" sz="3200" dirty="0"/>
          </a:p>
        </p:txBody>
      </p:sp>
      <p:sp>
        <p:nvSpPr>
          <p:cNvPr id="3" name="Content Placeholder 2">
            <a:extLst>
              <a:ext uri="{FF2B5EF4-FFF2-40B4-BE49-F238E27FC236}">
                <a16:creationId xmlns:a16="http://schemas.microsoft.com/office/drawing/2014/main" id="{0FA533B7-8B21-22BC-C653-1D3DD21924C1}"/>
              </a:ext>
            </a:extLst>
          </p:cNvPr>
          <p:cNvSpPr>
            <a:spLocks noGrp="1"/>
          </p:cNvSpPr>
          <p:nvPr>
            <p:ph idx="1"/>
          </p:nvPr>
        </p:nvSpPr>
        <p:spPr>
          <a:xfrm>
            <a:off x="838200" y="3319272"/>
            <a:ext cx="10515600" cy="2857690"/>
          </a:xfrm>
        </p:spPr>
        <p:txBody>
          <a:bodyPr/>
          <a:lstStyle/>
          <a:p>
            <a:pPr lvl="0"/>
            <a:r>
              <a:rPr lang="en-US" dirty="0"/>
              <a:t>At least 50% of the project’s basis must be financed with tax-exempt bonds</a:t>
            </a:r>
          </a:p>
          <a:p>
            <a:pPr lvl="0"/>
            <a:r>
              <a:rPr lang="en-US" dirty="0"/>
              <a:t>The 4% LIHTC covers 30% of the project’s eligible costs, which includes construction cost and certain soft costs</a:t>
            </a:r>
          </a:p>
          <a:p>
            <a:endParaRPr lang="en-US" dirty="0"/>
          </a:p>
        </p:txBody>
      </p:sp>
      <p:pic>
        <p:nvPicPr>
          <p:cNvPr id="6" name="Picture 5" descr="A picture containing orange, outdoor object&#10;&#10;AI-generated content may be incorrect.">
            <a:extLst>
              <a:ext uri="{FF2B5EF4-FFF2-40B4-BE49-F238E27FC236}">
                <a16:creationId xmlns:a16="http://schemas.microsoft.com/office/drawing/2014/main" id="{AAFE112F-FA4A-34F3-A406-BCD2C5AAD01B}"/>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rot="5400000">
            <a:off x="-1349209" y="4235737"/>
            <a:ext cx="3446734" cy="4920432"/>
          </a:xfrm>
          <a:prstGeom prst="rect">
            <a:avLst/>
          </a:prstGeom>
        </p:spPr>
      </p:pic>
      <p:pic>
        <p:nvPicPr>
          <p:cNvPr id="10" name="Graphic 9">
            <a:extLst>
              <a:ext uri="{FF2B5EF4-FFF2-40B4-BE49-F238E27FC236}">
                <a16:creationId xmlns:a16="http://schemas.microsoft.com/office/drawing/2014/main" id="{C5E62CE2-94E9-7EDB-3EC8-5120755CAB47}"/>
              </a:ext>
            </a:extLst>
          </p:cNvPr>
          <p:cNvPicPr>
            <a:picLocks noChangeAspect="1"/>
          </p:cNvPicPr>
          <p:nvPr/>
        </p:nvPicPr>
        <p:blipFill>
          <a:blip>
            <a:extLst>
              <a:ext uri="{96DAC541-7B7A-43D3-8B79-37D633B846F1}">
                <asvg:svgBlip xmlns:asvg="http://schemas.microsoft.com/office/drawing/2016/SVG/main" r:embed="rId3"/>
              </a:ext>
            </a:extLst>
          </a:blip>
          <a:srcRect l="14922" r="24536"/>
          <a:stretch>
            <a:fillRect/>
          </a:stretch>
        </p:blipFill>
        <p:spPr>
          <a:xfrm>
            <a:off x="8618647" y="300165"/>
            <a:ext cx="3137489" cy="2825021"/>
          </a:xfrm>
          <a:prstGeom prst="rect">
            <a:avLst/>
          </a:prstGeom>
        </p:spPr>
      </p:pic>
    </p:spTree>
    <p:extLst>
      <p:ext uri="{BB962C8B-B14F-4D97-AF65-F5344CB8AC3E}">
        <p14:creationId xmlns:p14="http://schemas.microsoft.com/office/powerpoint/2010/main" val="74296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92177-F0C5-78CC-EA60-13EC270573B1}"/>
              </a:ext>
            </a:extLst>
          </p:cNvPr>
          <p:cNvSpPr>
            <a:spLocks noGrp="1"/>
          </p:cNvSpPr>
          <p:nvPr>
            <p:ph type="title"/>
          </p:nvPr>
        </p:nvSpPr>
        <p:spPr>
          <a:xfrm>
            <a:off x="1048512" y="911336"/>
            <a:ext cx="10515600" cy="1325563"/>
          </a:xfrm>
        </p:spPr>
        <p:txBody>
          <a:bodyPr/>
          <a:lstStyle/>
          <a:p>
            <a:r>
              <a:rPr lang="en-US" dirty="0"/>
              <a:t>Things to Consider </a:t>
            </a:r>
            <a:br>
              <a:rPr lang="en-US" dirty="0"/>
            </a:br>
            <a:r>
              <a:rPr lang="en-US" i="1" dirty="0"/>
              <a:t>Soft Funding</a:t>
            </a:r>
          </a:p>
        </p:txBody>
      </p:sp>
      <p:sp>
        <p:nvSpPr>
          <p:cNvPr id="3" name="Content Placeholder 2">
            <a:extLst>
              <a:ext uri="{FF2B5EF4-FFF2-40B4-BE49-F238E27FC236}">
                <a16:creationId xmlns:a16="http://schemas.microsoft.com/office/drawing/2014/main" id="{5192BB2D-9D86-1031-94E3-FF0A4D418868}"/>
              </a:ext>
            </a:extLst>
          </p:cNvPr>
          <p:cNvSpPr>
            <a:spLocks noGrp="1"/>
          </p:cNvSpPr>
          <p:nvPr>
            <p:ph idx="1"/>
          </p:nvPr>
        </p:nvSpPr>
        <p:spPr>
          <a:xfrm>
            <a:off x="838200" y="3351941"/>
            <a:ext cx="10515600" cy="2825021"/>
          </a:xfrm>
        </p:spPr>
        <p:txBody>
          <a:bodyPr/>
          <a:lstStyle/>
          <a:p>
            <a:r>
              <a:rPr lang="en-US" dirty="0"/>
              <a:t>HOME/HTF rules prohibit the developer from incurring any project costs (including the purchase of land) until environmental clearance has been received.</a:t>
            </a:r>
          </a:p>
          <a:p>
            <a:endParaRPr lang="en-US" dirty="0"/>
          </a:p>
        </p:txBody>
      </p:sp>
      <p:pic>
        <p:nvPicPr>
          <p:cNvPr id="4" name="Picture 3" descr="A picture containing orange, outdoor object&#10;&#10;AI-generated content may be incorrect.">
            <a:extLst>
              <a:ext uri="{FF2B5EF4-FFF2-40B4-BE49-F238E27FC236}">
                <a16:creationId xmlns:a16="http://schemas.microsoft.com/office/drawing/2014/main" id="{C463548D-92BA-E45F-23AF-DAEDCA2AD8BA}"/>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rot="5400000">
            <a:off x="-1349209" y="4235737"/>
            <a:ext cx="3446734" cy="4920432"/>
          </a:xfrm>
          <a:prstGeom prst="rect">
            <a:avLst/>
          </a:prstGeom>
        </p:spPr>
      </p:pic>
      <p:pic>
        <p:nvPicPr>
          <p:cNvPr id="6" name="Graphic 5">
            <a:extLst>
              <a:ext uri="{FF2B5EF4-FFF2-40B4-BE49-F238E27FC236}">
                <a16:creationId xmlns:a16="http://schemas.microsoft.com/office/drawing/2014/main" id="{93C79DE1-41BD-2EBD-6EF3-F0F42BD39329}"/>
              </a:ext>
            </a:extLst>
          </p:cNvPr>
          <p:cNvPicPr>
            <a:picLocks noChangeAspect="1"/>
          </p:cNvPicPr>
          <p:nvPr/>
        </p:nvPicPr>
        <p:blipFill>
          <a:blip>
            <a:extLst>
              <a:ext uri="{96DAC541-7B7A-43D3-8B79-37D633B846F1}">
                <asvg:svgBlip xmlns:asvg="http://schemas.microsoft.com/office/drawing/2016/SVG/main" r:embed="rId3"/>
              </a:ext>
            </a:extLst>
          </a:blip>
          <a:srcRect l="14922" r="24536"/>
          <a:stretch>
            <a:fillRect/>
          </a:stretch>
        </p:blipFill>
        <p:spPr>
          <a:xfrm>
            <a:off x="8618647" y="300165"/>
            <a:ext cx="3137489" cy="2825021"/>
          </a:xfrm>
          <a:prstGeom prst="rect">
            <a:avLst/>
          </a:prstGeom>
        </p:spPr>
      </p:pic>
    </p:spTree>
    <p:extLst>
      <p:ext uri="{BB962C8B-B14F-4D97-AF65-F5344CB8AC3E}">
        <p14:creationId xmlns:p14="http://schemas.microsoft.com/office/powerpoint/2010/main" val="232305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onference 2026">
      <a:dk1>
        <a:srgbClr val="1B2650"/>
      </a:dk1>
      <a:lt1>
        <a:sysClr val="window" lastClr="FFFFFF"/>
      </a:lt1>
      <a:dk2>
        <a:srgbClr val="1B2650"/>
      </a:dk2>
      <a:lt2>
        <a:srgbClr val="E8E8E8"/>
      </a:lt2>
      <a:accent1>
        <a:srgbClr val="0F4A81"/>
      </a:accent1>
      <a:accent2>
        <a:srgbClr val="FF620B"/>
      </a:accent2>
      <a:accent3>
        <a:srgbClr val="B4D9EC"/>
      </a:accent3>
      <a:accent4>
        <a:srgbClr val="178EBA"/>
      </a:accent4>
      <a:accent5>
        <a:srgbClr val="FF9906"/>
      </a:accent5>
      <a:accent6>
        <a:srgbClr val="F9C0C5"/>
      </a:accent6>
      <a:hlink>
        <a:srgbClr val="467886"/>
      </a:hlink>
      <a:folHlink>
        <a:srgbClr val="F03D0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FA5146F1E9C341B376053F32C348D7" ma:contentTypeVersion="15" ma:contentTypeDescription="Create a new document." ma:contentTypeScope="" ma:versionID="a8f59e9a1bee48c22a62a6e79eed0245">
  <xsd:schema xmlns:xsd="http://www.w3.org/2001/XMLSchema" xmlns:xs="http://www.w3.org/2001/XMLSchema" xmlns:p="http://schemas.microsoft.com/office/2006/metadata/properties" xmlns:ns3="861eed42-dbcc-4e29-b3be-5d7489aa98e5" xmlns:ns4="48dd3cc7-97d7-4af7-967d-a1033402e2a2" targetNamespace="http://schemas.microsoft.com/office/2006/metadata/properties" ma:root="true" ma:fieldsID="1844448ddd77dece6541923b04245722" ns3:_="" ns4:_="">
    <xsd:import namespace="861eed42-dbcc-4e29-b3be-5d7489aa98e5"/>
    <xsd:import namespace="48dd3cc7-97d7-4af7-967d-a1033402e2a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_activity" minOccurs="0"/>
                <xsd:element ref="ns4:MediaServiceObjectDetectorVersions" minOccurs="0"/>
                <xsd:element ref="ns4:MediaServiceSystemTags" minOccurs="0"/>
                <xsd:element ref="ns4:MediaLengthInSecond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1eed42-dbcc-4e29-b3be-5d7489aa98e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dd3cc7-97d7-4af7-967d-a1033402e2a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_activity" ma:index="18" nillable="true" ma:displayName="_activity" ma:hidden="true" ma:internalName="_activity">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48dd3cc7-97d7-4af7-967d-a1033402e2a2" xsi:nil="true"/>
  </documentManagement>
</p:properties>
</file>

<file path=customXml/itemProps1.xml><?xml version="1.0" encoding="utf-8"?>
<ds:datastoreItem xmlns:ds="http://schemas.openxmlformats.org/officeDocument/2006/customXml" ds:itemID="{DD1E533E-43FE-443C-BAD4-47ACD7A2B1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1eed42-dbcc-4e29-b3be-5d7489aa98e5"/>
    <ds:schemaRef ds:uri="48dd3cc7-97d7-4af7-967d-a1033402e2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E07C462-F4C8-4CBF-A822-06AD84108BF0}">
  <ds:schemaRefs>
    <ds:schemaRef ds:uri="http://schemas.microsoft.com/sharepoint/v3/contenttype/forms"/>
  </ds:schemaRefs>
</ds:datastoreItem>
</file>

<file path=customXml/itemProps3.xml><?xml version="1.0" encoding="utf-8"?>
<ds:datastoreItem xmlns:ds="http://schemas.openxmlformats.org/officeDocument/2006/customXml" ds:itemID="{D9E40B39-6550-4AB1-8829-C92431FB914F}">
  <ds:schemaRefs>
    <ds:schemaRef ds:uri="http://schemas.microsoft.com/office/infopath/2007/PartnerControls"/>
    <ds:schemaRef ds:uri="http://www.w3.org/XML/1998/namespace"/>
    <ds:schemaRef ds:uri="http://purl.org/dc/terms/"/>
    <ds:schemaRef ds:uri="861eed42-dbcc-4e29-b3be-5d7489aa98e5"/>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48dd3cc7-97d7-4af7-967d-a1033402e2a2"/>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386</TotalTime>
  <Words>1177</Words>
  <Application>Microsoft Office PowerPoint</Application>
  <PresentationFormat>Widescreen</PresentationFormat>
  <Paragraphs>181</Paragraphs>
  <Slides>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Aptos</vt:lpstr>
      <vt:lpstr>Arial</vt:lpstr>
      <vt:lpstr>Times New Roman</vt:lpstr>
      <vt:lpstr>Office Theme</vt:lpstr>
      <vt:lpstr>PowerPoint Presentation</vt:lpstr>
      <vt:lpstr> “Blending the Deal” </vt:lpstr>
      <vt:lpstr>Background Information</vt:lpstr>
      <vt:lpstr>HOME Program Requirements </vt:lpstr>
      <vt:lpstr>HTF Program Requirements</vt:lpstr>
      <vt:lpstr>4% LIHTC Bond Program Overview</vt:lpstr>
      <vt:lpstr>Complications of Blending </vt:lpstr>
      <vt:lpstr>Things to Consider LIHTC Reservation Benchmarks </vt:lpstr>
      <vt:lpstr>Things to Consider  Soft Funding</vt:lpstr>
      <vt:lpstr>LIHTC Costs That Are Not Found in a HOME/HTF Project  </vt:lpstr>
      <vt:lpstr>HOME/HTF Cost Not Found in a LIHTC Project </vt:lpstr>
      <vt:lpstr>Common Deal Killers </vt:lpstr>
      <vt:lpstr>Benefits of Blending </vt:lpstr>
      <vt:lpstr> Why Use HOME/HTF and LIHTC Together? </vt:lpstr>
      <vt:lpstr>Tips for Successful Blending  Visioning</vt:lpstr>
      <vt:lpstr>Tips for Successful Blending Planning and Predevelopment </vt:lpstr>
      <vt:lpstr>Tips for Successful Blending Site Selection &amp; Design</vt:lpstr>
      <vt:lpstr>Tips for Successful Blending Securing Funding</vt:lpstr>
      <vt:lpstr>Key Deal Structuring Tips</vt:lpstr>
      <vt:lpstr>Common Pitfalls </vt:lpstr>
      <vt:lpstr>Project Snapshop </vt:lpstr>
      <vt:lpstr>USES (Total Development Cost =$14,500,000)</vt:lpstr>
      <vt:lpstr>Sources (Before HOME/HTF-Gap Exists)</vt:lpstr>
      <vt:lpstr>The Problem</vt:lpstr>
      <vt:lpstr>Sources (After HOME/HTF-Gap Exists)</vt:lpstr>
      <vt:lpstr>Blending the Deal (Add HOME/HTF)</vt:lpstr>
      <vt:lpstr>Key Takeaways </vt:lpstr>
      <vt:lpstr>What Changed (Why This Works)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Kimberly Stamps</dc:creator>
  <cp:lastModifiedBy>Brittany Sistrunk</cp:lastModifiedBy>
  <cp:revision>2</cp:revision>
  <dcterms:created xsi:type="dcterms:W3CDTF">2026-04-13T15:48:24Z</dcterms:created>
  <dcterms:modified xsi:type="dcterms:W3CDTF">2026-04-20T15:41:04Z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0x0101007EFA5146F1E9C341B376053F32C348D7</vt:lpwstr>
  </property>
</Properties>
</file>